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4" r:id="rId1"/>
    <p:sldMasterId id="2147483832" r:id="rId2"/>
  </p:sldMasterIdLst>
  <p:notesMasterIdLst>
    <p:notesMasterId r:id="rId49"/>
  </p:notesMasterIdLst>
  <p:handoutMasterIdLst>
    <p:handoutMasterId r:id="rId50"/>
  </p:handoutMasterIdLst>
  <p:sldIdLst>
    <p:sldId id="373" r:id="rId3"/>
    <p:sldId id="403" r:id="rId4"/>
    <p:sldId id="400" r:id="rId5"/>
    <p:sldId id="385" r:id="rId6"/>
    <p:sldId id="579" r:id="rId7"/>
    <p:sldId id="449" r:id="rId8"/>
    <p:sldId id="386" r:id="rId9"/>
    <p:sldId id="404" r:id="rId10"/>
    <p:sldId id="399" r:id="rId11"/>
    <p:sldId id="405" r:id="rId12"/>
    <p:sldId id="406" r:id="rId13"/>
    <p:sldId id="407" r:id="rId14"/>
    <p:sldId id="448" r:id="rId15"/>
    <p:sldId id="580" r:id="rId16"/>
    <p:sldId id="411" r:id="rId17"/>
    <p:sldId id="410" r:id="rId18"/>
    <p:sldId id="412" r:id="rId19"/>
    <p:sldId id="420" r:id="rId20"/>
    <p:sldId id="415" r:id="rId21"/>
    <p:sldId id="419" r:id="rId22"/>
    <p:sldId id="555" r:id="rId23"/>
    <p:sldId id="556" r:id="rId24"/>
    <p:sldId id="451" r:id="rId25"/>
    <p:sldId id="465" r:id="rId26"/>
    <p:sldId id="462" r:id="rId27"/>
    <p:sldId id="349" r:id="rId28"/>
    <p:sldId id="558" r:id="rId29"/>
    <p:sldId id="557" r:id="rId30"/>
    <p:sldId id="559" r:id="rId31"/>
    <p:sldId id="447" r:id="rId32"/>
    <p:sldId id="346" r:id="rId33"/>
    <p:sldId id="569" r:id="rId34"/>
    <p:sldId id="572" r:id="rId35"/>
    <p:sldId id="574" r:id="rId36"/>
    <p:sldId id="571" r:id="rId37"/>
    <p:sldId id="573" r:id="rId38"/>
    <p:sldId id="348" r:id="rId39"/>
    <p:sldId id="567" r:id="rId40"/>
    <p:sldId id="565" r:id="rId41"/>
    <p:sldId id="560" r:id="rId42"/>
    <p:sldId id="575" r:id="rId43"/>
    <p:sldId id="576" r:id="rId44"/>
    <p:sldId id="566" r:id="rId45"/>
    <p:sldId id="577" r:id="rId46"/>
    <p:sldId id="564" r:id="rId47"/>
    <p:sldId id="578" r:id="rId48"/>
  </p:sldIdLst>
  <p:sldSz cx="18288000" cy="10285413"/>
  <p:notesSz cx="6858000" cy="9144000"/>
  <p:defaultTextStyle>
    <a:defPPr>
      <a:defRPr lang="ru-RU"/>
    </a:defPPr>
    <a:lvl1pPr marL="0" algn="l" defTabSz="1343985" rtl="0" eaLnBrk="1" latinLnBrk="0" hangingPunct="1">
      <a:defRPr sz="2646" kern="1200">
        <a:solidFill>
          <a:schemeClr val="tx1"/>
        </a:solidFill>
        <a:latin typeface="+mn-lt"/>
        <a:ea typeface="+mn-ea"/>
        <a:cs typeface="+mn-cs"/>
      </a:defRPr>
    </a:lvl1pPr>
    <a:lvl2pPr marL="671993" algn="l" defTabSz="1343985" rtl="0" eaLnBrk="1" latinLnBrk="0" hangingPunct="1">
      <a:defRPr sz="2646" kern="1200">
        <a:solidFill>
          <a:schemeClr val="tx1"/>
        </a:solidFill>
        <a:latin typeface="+mn-lt"/>
        <a:ea typeface="+mn-ea"/>
        <a:cs typeface="+mn-cs"/>
      </a:defRPr>
    </a:lvl2pPr>
    <a:lvl3pPr marL="1343985" algn="l" defTabSz="1343985" rtl="0" eaLnBrk="1" latinLnBrk="0" hangingPunct="1">
      <a:defRPr sz="2646" kern="1200">
        <a:solidFill>
          <a:schemeClr val="tx1"/>
        </a:solidFill>
        <a:latin typeface="+mn-lt"/>
        <a:ea typeface="+mn-ea"/>
        <a:cs typeface="+mn-cs"/>
      </a:defRPr>
    </a:lvl3pPr>
    <a:lvl4pPr marL="2015978" algn="l" defTabSz="1343985" rtl="0" eaLnBrk="1" latinLnBrk="0" hangingPunct="1">
      <a:defRPr sz="2646" kern="1200">
        <a:solidFill>
          <a:schemeClr val="tx1"/>
        </a:solidFill>
        <a:latin typeface="+mn-lt"/>
        <a:ea typeface="+mn-ea"/>
        <a:cs typeface="+mn-cs"/>
      </a:defRPr>
    </a:lvl4pPr>
    <a:lvl5pPr marL="2687970" algn="l" defTabSz="1343985" rtl="0" eaLnBrk="1" latinLnBrk="0" hangingPunct="1">
      <a:defRPr sz="2646" kern="1200">
        <a:solidFill>
          <a:schemeClr val="tx1"/>
        </a:solidFill>
        <a:latin typeface="+mn-lt"/>
        <a:ea typeface="+mn-ea"/>
        <a:cs typeface="+mn-cs"/>
      </a:defRPr>
    </a:lvl5pPr>
    <a:lvl6pPr marL="3359963" algn="l" defTabSz="1343985" rtl="0" eaLnBrk="1" latinLnBrk="0" hangingPunct="1">
      <a:defRPr sz="2646" kern="1200">
        <a:solidFill>
          <a:schemeClr val="tx1"/>
        </a:solidFill>
        <a:latin typeface="+mn-lt"/>
        <a:ea typeface="+mn-ea"/>
        <a:cs typeface="+mn-cs"/>
      </a:defRPr>
    </a:lvl6pPr>
    <a:lvl7pPr marL="4031955" algn="l" defTabSz="1343985" rtl="0" eaLnBrk="1" latinLnBrk="0" hangingPunct="1">
      <a:defRPr sz="2646" kern="1200">
        <a:solidFill>
          <a:schemeClr val="tx1"/>
        </a:solidFill>
        <a:latin typeface="+mn-lt"/>
        <a:ea typeface="+mn-ea"/>
        <a:cs typeface="+mn-cs"/>
      </a:defRPr>
    </a:lvl7pPr>
    <a:lvl8pPr marL="4703948" algn="l" defTabSz="1343985" rtl="0" eaLnBrk="1" latinLnBrk="0" hangingPunct="1">
      <a:defRPr sz="2646" kern="1200">
        <a:solidFill>
          <a:schemeClr val="tx1"/>
        </a:solidFill>
        <a:latin typeface="+mn-lt"/>
        <a:ea typeface="+mn-ea"/>
        <a:cs typeface="+mn-cs"/>
      </a:defRPr>
    </a:lvl8pPr>
    <a:lvl9pPr marL="5375940" algn="l" defTabSz="1343985" rtl="0" eaLnBrk="1" latinLnBrk="0" hangingPunct="1">
      <a:defRPr sz="26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AD3D"/>
    <a:srgbClr val="ABD1DA"/>
    <a:srgbClr val="F3CEBC"/>
    <a:srgbClr val="F35251"/>
    <a:srgbClr val="FFF0EB"/>
    <a:srgbClr val="F49182"/>
    <a:srgbClr val="FB7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2" autoAdjust="0"/>
  </p:normalViewPr>
  <p:slideViewPr>
    <p:cSldViewPr snapToGrid="0" snapToObjects="1" showGuides="1">
      <p:cViewPr varScale="1">
        <p:scale>
          <a:sx n="40" d="100"/>
          <a:sy n="40" d="100"/>
        </p:scale>
        <p:origin x="60" y="50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106" d="100"/>
          <a:sy n="106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3CB9D-931B-404C-BF10-B41A28061A28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ED1250BF-DE74-49F4-9B40-D79B9447717B}">
      <dgm:prSet phldrT="[Text]"/>
      <dgm:spPr>
        <a:solidFill>
          <a:schemeClr val="accent3"/>
        </a:solidFill>
        <a:ln>
          <a:noFill/>
          <a:miter lim="800000"/>
        </a:ln>
      </dgm:spPr>
      <dgm:t>
        <a:bodyPr/>
        <a:lstStyle/>
        <a:p>
          <a:r>
            <a:rPr lang="en-US" dirty="0">
              <a:latin typeface="Franklin Gothic Medium" panose="020B0603020102020204" pitchFamily="34" charset="0"/>
            </a:rPr>
            <a:t>Purpose</a:t>
          </a:r>
        </a:p>
      </dgm:t>
    </dgm:pt>
    <dgm:pt modelId="{2C2B9D1A-7DB0-4AD1-B871-E5779C3F0102}" type="parTrans" cxnId="{336AADC3-58D9-4AF2-8C3C-5C312291A9B9}">
      <dgm:prSet/>
      <dgm:spPr/>
      <dgm:t>
        <a:bodyPr/>
        <a:lstStyle/>
        <a:p>
          <a:endParaRPr lang="en-US"/>
        </a:p>
      </dgm:t>
    </dgm:pt>
    <dgm:pt modelId="{C5E12F1E-C43B-4064-9B8F-58B8EB3CBDE8}" type="sibTrans" cxnId="{336AADC3-58D9-4AF2-8C3C-5C312291A9B9}">
      <dgm:prSet/>
      <dgm:spPr/>
      <dgm:t>
        <a:bodyPr/>
        <a:lstStyle/>
        <a:p>
          <a:endParaRPr lang="en-US"/>
        </a:p>
      </dgm:t>
    </dgm:pt>
    <dgm:pt modelId="{EBF0C1C6-8BA2-4230-8A06-1A2A8A07B20B}">
      <dgm:prSet phldrT="[Text]"/>
      <dgm:spPr/>
      <dgm:t>
        <a:bodyPr/>
        <a:lstStyle/>
        <a:p>
          <a:r>
            <a:rPr lang="en-US" dirty="0">
              <a:latin typeface="Franklin Gothic Medium" panose="020B0603020102020204" pitchFamily="34" charset="0"/>
            </a:rPr>
            <a:t>Plan Your Lesson</a:t>
          </a:r>
        </a:p>
      </dgm:t>
    </dgm:pt>
    <dgm:pt modelId="{799E687D-A568-43C0-AECE-A7770A57B985}" type="parTrans" cxnId="{177AAF60-F6E8-4946-8B97-ACD7A519E7D3}">
      <dgm:prSet/>
      <dgm:spPr/>
      <dgm:t>
        <a:bodyPr/>
        <a:lstStyle/>
        <a:p>
          <a:endParaRPr lang="en-US"/>
        </a:p>
      </dgm:t>
    </dgm:pt>
    <dgm:pt modelId="{62085711-6F0B-445A-9181-CA446EDC0407}" type="sibTrans" cxnId="{177AAF60-F6E8-4946-8B97-ACD7A519E7D3}">
      <dgm:prSet/>
      <dgm:spPr/>
      <dgm:t>
        <a:bodyPr/>
        <a:lstStyle/>
        <a:p>
          <a:endParaRPr lang="en-US"/>
        </a:p>
      </dgm:t>
    </dgm:pt>
    <dgm:pt modelId="{39C62290-FB3A-4F23-8FB8-B18D20DB398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latin typeface="Franklin Gothic Medium" panose="020B0603020102020204" pitchFamily="34" charset="0"/>
            </a:rPr>
            <a:t>Prepare</a:t>
          </a:r>
        </a:p>
        <a:p>
          <a:r>
            <a:rPr lang="en-US" dirty="0">
              <a:latin typeface="Franklin Gothic Medium" panose="020B0603020102020204" pitchFamily="34" charset="0"/>
            </a:rPr>
            <a:t>Yourself</a:t>
          </a:r>
        </a:p>
      </dgm:t>
    </dgm:pt>
    <dgm:pt modelId="{97B83F92-27D5-4A5F-B921-2ACDB54171F7}" type="parTrans" cxnId="{2797FBC6-FADA-44B3-9A02-C6A19C3FA5C1}">
      <dgm:prSet/>
      <dgm:spPr/>
      <dgm:t>
        <a:bodyPr/>
        <a:lstStyle/>
        <a:p>
          <a:endParaRPr lang="en-US"/>
        </a:p>
      </dgm:t>
    </dgm:pt>
    <dgm:pt modelId="{AD26D833-7149-4D96-84C8-A14DD71BB952}" type="sibTrans" cxnId="{2797FBC6-FADA-44B3-9A02-C6A19C3FA5C1}">
      <dgm:prSet/>
      <dgm:spPr/>
      <dgm:t>
        <a:bodyPr/>
        <a:lstStyle/>
        <a:p>
          <a:endParaRPr lang="en-US"/>
        </a:p>
      </dgm:t>
    </dgm:pt>
    <dgm:pt modelId="{3F384D7B-C606-4395-84E5-C5D2473A9C5D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>
              <a:latin typeface="Franklin Gothic Medium" panose="020B0603020102020204" pitchFamily="34" charset="0"/>
            </a:rPr>
            <a:t>Put It Into Action</a:t>
          </a:r>
        </a:p>
      </dgm:t>
    </dgm:pt>
    <dgm:pt modelId="{27B1F344-B7E1-43C5-B9A7-C0B89F2B3C68}" type="parTrans" cxnId="{1305889E-D9D3-4CD8-8F66-3735569434A5}">
      <dgm:prSet/>
      <dgm:spPr/>
      <dgm:t>
        <a:bodyPr/>
        <a:lstStyle/>
        <a:p>
          <a:endParaRPr lang="en-US"/>
        </a:p>
      </dgm:t>
    </dgm:pt>
    <dgm:pt modelId="{73F99A1E-CE62-46CC-B29D-32D2B3ED70AD}" type="sibTrans" cxnId="{1305889E-D9D3-4CD8-8F66-3735569434A5}">
      <dgm:prSet/>
      <dgm:spPr/>
      <dgm:t>
        <a:bodyPr/>
        <a:lstStyle/>
        <a:p>
          <a:endParaRPr lang="en-US"/>
        </a:p>
      </dgm:t>
    </dgm:pt>
    <dgm:pt modelId="{10FC76A7-7943-4C35-9DEC-136FAD5EF183}" type="pres">
      <dgm:prSet presAssocID="{1803CB9D-931B-404C-BF10-B41A28061A28}" presName="Name0" presStyleCnt="0">
        <dgm:presLayoutVars>
          <dgm:dir/>
          <dgm:resizeHandles val="exact"/>
        </dgm:presLayoutVars>
      </dgm:prSet>
      <dgm:spPr/>
    </dgm:pt>
    <dgm:pt modelId="{6D182C9F-D8E7-4EA4-80BC-F6DBFC786C43}" type="pres">
      <dgm:prSet presAssocID="{1803CB9D-931B-404C-BF10-B41A28061A28}" presName="fgShape" presStyleLbl="fgShp" presStyleIdx="0" presStyleCnt="1" custFlipVert="1" custScaleY="59033" custLinFactNeighborX="-465" custLinFactNeighborY="83333"/>
      <dgm:spPr>
        <a:solidFill>
          <a:srgbClr val="ABD1DA">
            <a:alpha val="0"/>
          </a:srgbClr>
        </a:solidFill>
        <a:ln>
          <a:noFill/>
        </a:ln>
      </dgm:spPr>
    </dgm:pt>
    <dgm:pt modelId="{EB9581FA-6B90-445A-8F90-FE9D391A8075}" type="pres">
      <dgm:prSet presAssocID="{1803CB9D-931B-404C-BF10-B41A28061A28}" presName="linComp" presStyleCnt="0"/>
      <dgm:spPr/>
    </dgm:pt>
    <dgm:pt modelId="{03C488B3-F521-4FB7-AB70-823BB32655AD}" type="pres">
      <dgm:prSet presAssocID="{ED1250BF-DE74-49F4-9B40-D79B9447717B}" presName="compNode" presStyleCnt="0"/>
      <dgm:spPr/>
    </dgm:pt>
    <dgm:pt modelId="{32371E25-6A5D-4660-BDF2-5DBED4C8F54A}" type="pres">
      <dgm:prSet presAssocID="{ED1250BF-DE74-49F4-9B40-D79B9447717B}" presName="bkgdShape" presStyleLbl="node1" presStyleIdx="0" presStyleCnt="4"/>
      <dgm:spPr/>
    </dgm:pt>
    <dgm:pt modelId="{BE22CB59-F8C8-42B7-877A-B73C55A1FDC7}" type="pres">
      <dgm:prSet presAssocID="{ED1250BF-DE74-49F4-9B40-D79B9447717B}" presName="nodeTx" presStyleLbl="node1" presStyleIdx="0" presStyleCnt="4">
        <dgm:presLayoutVars>
          <dgm:bulletEnabled val="1"/>
        </dgm:presLayoutVars>
      </dgm:prSet>
      <dgm:spPr/>
    </dgm:pt>
    <dgm:pt modelId="{FC9AC121-4ABA-49AE-AF31-6D426D7440C1}" type="pres">
      <dgm:prSet presAssocID="{ED1250BF-DE74-49F4-9B40-D79B9447717B}" presName="invisiNode" presStyleLbl="node1" presStyleIdx="0" presStyleCnt="4"/>
      <dgm:spPr/>
    </dgm:pt>
    <dgm:pt modelId="{42BB4D04-25C5-436D-B8E1-36E408EDAFA1}" type="pres">
      <dgm:prSet presAssocID="{ED1250BF-DE74-49F4-9B40-D79B9447717B}" presName="imagNode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BC117E6-E941-4648-B63A-74721B48BAED}" type="pres">
      <dgm:prSet presAssocID="{C5E12F1E-C43B-4064-9B8F-58B8EB3CBDE8}" presName="sibTrans" presStyleLbl="sibTrans2D1" presStyleIdx="0" presStyleCnt="0"/>
      <dgm:spPr/>
    </dgm:pt>
    <dgm:pt modelId="{2AE30F9C-DFAB-4944-8E55-4B063EF4DAB2}" type="pres">
      <dgm:prSet presAssocID="{EBF0C1C6-8BA2-4230-8A06-1A2A8A07B20B}" presName="compNode" presStyleCnt="0"/>
      <dgm:spPr/>
    </dgm:pt>
    <dgm:pt modelId="{3EF03F84-CB19-4933-9AB7-2A037BAAA531}" type="pres">
      <dgm:prSet presAssocID="{EBF0C1C6-8BA2-4230-8A06-1A2A8A07B20B}" presName="bkgdShape" presStyleLbl="node1" presStyleIdx="1" presStyleCnt="4"/>
      <dgm:spPr/>
    </dgm:pt>
    <dgm:pt modelId="{19189008-32D9-4191-96B1-BC293C9EBDF6}" type="pres">
      <dgm:prSet presAssocID="{EBF0C1C6-8BA2-4230-8A06-1A2A8A07B20B}" presName="nodeTx" presStyleLbl="node1" presStyleIdx="1" presStyleCnt="4">
        <dgm:presLayoutVars>
          <dgm:bulletEnabled val="1"/>
        </dgm:presLayoutVars>
      </dgm:prSet>
      <dgm:spPr/>
    </dgm:pt>
    <dgm:pt modelId="{D68243EE-E639-4CA3-94E5-5AAD4B4455C1}" type="pres">
      <dgm:prSet presAssocID="{EBF0C1C6-8BA2-4230-8A06-1A2A8A07B20B}" presName="invisiNode" presStyleLbl="node1" presStyleIdx="1" presStyleCnt="4"/>
      <dgm:spPr/>
    </dgm:pt>
    <dgm:pt modelId="{7E8ABC31-D25D-49F6-AC03-1880A9EACFDD}" type="pres">
      <dgm:prSet presAssocID="{EBF0C1C6-8BA2-4230-8A06-1A2A8A07B20B}" presName="imagNode" presStyleLbl="fgImgPlace1" presStyleIdx="1" presStyleCnt="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9DF6DF6-B636-4A31-876C-CFB5EE1F32A3}" type="pres">
      <dgm:prSet presAssocID="{62085711-6F0B-445A-9181-CA446EDC0407}" presName="sibTrans" presStyleLbl="sibTrans2D1" presStyleIdx="0" presStyleCnt="0"/>
      <dgm:spPr/>
    </dgm:pt>
    <dgm:pt modelId="{8878D2B0-3352-4147-A0F2-C24578EE3EA0}" type="pres">
      <dgm:prSet presAssocID="{39C62290-FB3A-4F23-8FB8-B18D20DB3984}" presName="compNode" presStyleCnt="0"/>
      <dgm:spPr/>
    </dgm:pt>
    <dgm:pt modelId="{FEDC359B-E6E3-4B52-8AF4-2396746FD834}" type="pres">
      <dgm:prSet presAssocID="{39C62290-FB3A-4F23-8FB8-B18D20DB3984}" presName="bkgdShape" presStyleLbl="node1" presStyleIdx="2" presStyleCnt="4"/>
      <dgm:spPr/>
    </dgm:pt>
    <dgm:pt modelId="{0EF813D8-E84A-426B-B0AA-343CF3A24C70}" type="pres">
      <dgm:prSet presAssocID="{39C62290-FB3A-4F23-8FB8-B18D20DB3984}" presName="nodeTx" presStyleLbl="node1" presStyleIdx="2" presStyleCnt="4">
        <dgm:presLayoutVars>
          <dgm:bulletEnabled val="1"/>
        </dgm:presLayoutVars>
      </dgm:prSet>
      <dgm:spPr/>
    </dgm:pt>
    <dgm:pt modelId="{549E76FE-3F33-4C8F-92BF-8C9216905170}" type="pres">
      <dgm:prSet presAssocID="{39C62290-FB3A-4F23-8FB8-B18D20DB3984}" presName="invisiNode" presStyleLbl="node1" presStyleIdx="2" presStyleCnt="4"/>
      <dgm:spPr/>
    </dgm:pt>
    <dgm:pt modelId="{F28DF5F7-298E-41AC-A089-A59B77BB039F}" type="pres">
      <dgm:prSet presAssocID="{39C62290-FB3A-4F23-8FB8-B18D20DB3984}" presName="imagNode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B4A411C-93E3-42FF-B9AE-25B2853E0A31}" type="pres">
      <dgm:prSet presAssocID="{AD26D833-7149-4D96-84C8-A14DD71BB952}" presName="sibTrans" presStyleLbl="sibTrans2D1" presStyleIdx="0" presStyleCnt="0"/>
      <dgm:spPr/>
    </dgm:pt>
    <dgm:pt modelId="{E22AB840-E945-4FFB-8819-BADA37F69E17}" type="pres">
      <dgm:prSet presAssocID="{3F384D7B-C606-4395-84E5-C5D2473A9C5D}" presName="compNode" presStyleCnt="0"/>
      <dgm:spPr/>
    </dgm:pt>
    <dgm:pt modelId="{A44BD92A-90F5-4EF3-8A78-CB24EDCE70FB}" type="pres">
      <dgm:prSet presAssocID="{3F384D7B-C606-4395-84E5-C5D2473A9C5D}" presName="bkgdShape" presStyleLbl="node1" presStyleIdx="3" presStyleCnt="4"/>
      <dgm:spPr/>
    </dgm:pt>
    <dgm:pt modelId="{14224EBB-E3BD-4AC1-B14B-964961536303}" type="pres">
      <dgm:prSet presAssocID="{3F384D7B-C606-4395-84E5-C5D2473A9C5D}" presName="nodeTx" presStyleLbl="node1" presStyleIdx="3" presStyleCnt="4">
        <dgm:presLayoutVars>
          <dgm:bulletEnabled val="1"/>
        </dgm:presLayoutVars>
      </dgm:prSet>
      <dgm:spPr/>
    </dgm:pt>
    <dgm:pt modelId="{7495A617-4B26-47A2-B53A-E05B53CC9124}" type="pres">
      <dgm:prSet presAssocID="{3F384D7B-C606-4395-84E5-C5D2473A9C5D}" presName="invisiNode" presStyleLbl="node1" presStyleIdx="3" presStyleCnt="4"/>
      <dgm:spPr/>
    </dgm:pt>
    <dgm:pt modelId="{53C94F82-A51B-45BE-9505-773A834F13CC}" type="pres">
      <dgm:prSet presAssocID="{3F384D7B-C606-4395-84E5-C5D2473A9C5D}" presName="imagNode" presStyleLbl="fgImgPlace1" presStyleIdx="3" presStyleCnt="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ADC2DD0D-7B7A-4E4D-BB86-22E91EC6E695}" type="presOf" srcId="{ED1250BF-DE74-49F4-9B40-D79B9447717B}" destId="{32371E25-6A5D-4660-BDF2-5DBED4C8F54A}" srcOrd="0" destOrd="0" presId="urn:microsoft.com/office/officeart/2005/8/layout/hList7"/>
    <dgm:cxn modelId="{0A8EB816-5663-4265-8D26-31D0516230AC}" type="presOf" srcId="{3F384D7B-C606-4395-84E5-C5D2473A9C5D}" destId="{14224EBB-E3BD-4AC1-B14B-964961536303}" srcOrd="1" destOrd="0" presId="urn:microsoft.com/office/officeart/2005/8/layout/hList7"/>
    <dgm:cxn modelId="{A759DC25-9765-4718-A150-EF8165CA65F7}" type="presOf" srcId="{62085711-6F0B-445A-9181-CA446EDC0407}" destId="{79DF6DF6-B636-4A31-876C-CFB5EE1F32A3}" srcOrd="0" destOrd="0" presId="urn:microsoft.com/office/officeart/2005/8/layout/hList7"/>
    <dgm:cxn modelId="{AF619832-FE0D-4933-8C69-36DC619B1F39}" type="presOf" srcId="{EBF0C1C6-8BA2-4230-8A06-1A2A8A07B20B}" destId="{3EF03F84-CB19-4933-9AB7-2A037BAAA531}" srcOrd="0" destOrd="0" presId="urn:microsoft.com/office/officeart/2005/8/layout/hList7"/>
    <dgm:cxn modelId="{E47A9538-059B-4524-A34E-613FE44AF71C}" type="presOf" srcId="{1803CB9D-931B-404C-BF10-B41A28061A28}" destId="{10FC76A7-7943-4C35-9DEC-136FAD5EF183}" srcOrd="0" destOrd="0" presId="urn:microsoft.com/office/officeart/2005/8/layout/hList7"/>
    <dgm:cxn modelId="{177AAF60-F6E8-4946-8B97-ACD7A519E7D3}" srcId="{1803CB9D-931B-404C-BF10-B41A28061A28}" destId="{EBF0C1C6-8BA2-4230-8A06-1A2A8A07B20B}" srcOrd="1" destOrd="0" parTransId="{799E687D-A568-43C0-AECE-A7770A57B985}" sibTransId="{62085711-6F0B-445A-9181-CA446EDC0407}"/>
    <dgm:cxn modelId="{52B5D471-7277-484F-89AD-F4CF82B193E1}" type="presOf" srcId="{EBF0C1C6-8BA2-4230-8A06-1A2A8A07B20B}" destId="{19189008-32D9-4191-96B1-BC293C9EBDF6}" srcOrd="1" destOrd="0" presId="urn:microsoft.com/office/officeart/2005/8/layout/hList7"/>
    <dgm:cxn modelId="{E01CC28A-649D-4744-B368-1650C0EB0D84}" type="presOf" srcId="{39C62290-FB3A-4F23-8FB8-B18D20DB3984}" destId="{FEDC359B-E6E3-4B52-8AF4-2396746FD834}" srcOrd="0" destOrd="0" presId="urn:microsoft.com/office/officeart/2005/8/layout/hList7"/>
    <dgm:cxn modelId="{B6960992-C31B-4F0C-9CA1-2E5266188597}" type="presOf" srcId="{3F384D7B-C606-4395-84E5-C5D2473A9C5D}" destId="{A44BD92A-90F5-4EF3-8A78-CB24EDCE70FB}" srcOrd="0" destOrd="0" presId="urn:microsoft.com/office/officeart/2005/8/layout/hList7"/>
    <dgm:cxn modelId="{92FDB196-4A32-4436-9D2A-CEA2614CE2A3}" type="presOf" srcId="{C5E12F1E-C43B-4064-9B8F-58B8EB3CBDE8}" destId="{BBC117E6-E941-4648-B63A-74721B48BAED}" srcOrd="0" destOrd="0" presId="urn:microsoft.com/office/officeart/2005/8/layout/hList7"/>
    <dgm:cxn modelId="{1305889E-D9D3-4CD8-8F66-3735569434A5}" srcId="{1803CB9D-931B-404C-BF10-B41A28061A28}" destId="{3F384D7B-C606-4395-84E5-C5D2473A9C5D}" srcOrd="3" destOrd="0" parTransId="{27B1F344-B7E1-43C5-B9A7-C0B89F2B3C68}" sibTransId="{73F99A1E-CE62-46CC-B29D-32D2B3ED70AD}"/>
    <dgm:cxn modelId="{97E76EB5-7263-4C33-8557-DF48141F2721}" type="presOf" srcId="{AD26D833-7149-4D96-84C8-A14DD71BB952}" destId="{8B4A411C-93E3-42FF-B9AE-25B2853E0A31}" srcOrd="0" destOrd="0" presId="urn:microsoft.com/office/officeart/2005/8/layout/hList7"/>
    <dgm:cxn modelId="{C8996DBD-A2AE-4E6E-BAEE-1B98FE362EE1}" type="presOf" srcId="{39C62290-FB3A-4F23-8FB8-B18D20DB3984}" destId="{0EF813D8-E84A-426B-B0AA-343CF3A24C70}" srcOrd="1" destOrd="0" presId="urn:microsoft.com/office/officeart/2005/8/layout/hList7"/>
    <dgm:cxn modelId="{336AADC3-58D9-4AF2-8C3C-5C312291A9B9}" srcId="{1803CB9D-931B-404C-BF10-B41A28061A28}" destId="{ED1250BF-DE74-49F4-9B40-D79B9447717B}" srcOrd="0" destOrd="0" parTransId="{2C2B9D1A-7DB0-4AD1-B871-E5779C3F0102}" sibTransId="{C5E12F1E-C43B-4064-9B8F-58B8EB3CBDE8}"/>
    <dgm:cxn modelId="{2797FBC6-FADA-44B3-9A02-C6A19C3FA5C1}" srcId="{1803CB9D-931B-404C-BF10-B41A28061A28}" destId="{39C62290-FB3A-4F23-8FB8-B18D20DB3984}" srcOrd="2" destOrd="0" parTransId="{97B83F92-27D5-4A5F-B921-2ACDB54171F7}" sibTransId="{AD26D833-7149-4D96-84C8-A14DD71BB952}"/>
    <dgm:cxn modelId="{BFA8AFC7-2537-4A41-ABCF-796495ABD371}" type="presOf" srcId="{ED1250BF-DE74-49F4-9B40-D79B9447717B}" destId="{BE22CB59-F8C8-42B7-877A-B73C55A1FDC7}" srcOrd="1" destOrd="0" presId="urn:microsoft.com/office/officeart/2005/8/layout/hList7"/>
    <dgm:cxn modelId="{CE6B4370-C658-4127-8FD5-6D57B09473F0}" type="presParOf" srcId="{10FC76A7-7943-4C35-9DEC-136FAD5EF183}" destId="{6D182C9F-D8E7-4EA4-80BC-F6DBFC786C43}" srcOrd="0" destOrd="0" presId="urn:microsoft.com/office/officeart/2005/8/layout/hList7"/>
    <dgm:cxn modelId="{E97DBB80-A696-4E91-9033-E5567B7963EC}" type="presParOf" srcId="{10FC76A7-7943-4C35-9DEC-136FAD5EF183}" destId="{EB9581FA-6B90-445A-8F90-FE9D391A8075}" srcOrd="1" destOrd="0" presId="urn:microsoft.com/office/officeart/2005/8/layout/hList7"/>
    <dgm:cxn modelId="{58484044-E3A0-4205-A69F-109C3AE1371F}" type="presParOf" srcId="{EB9581FA-6B90-445A-8F90-FE9D391A8075}" destId="{03C488B3-F521-4FB7-AB70-823BB32655AD}" srcOrd="0" destOrd="0" presId="urn:microsoft.com/office/officeart/2005/8/layout/hList7"/>
    <dgm:cxn modelId="{515F35F0-AEF9-4848-A925-29A11628F59D}" type="presParOf" srcId="{03C488B3-F521-4FB7-AB70-823BB32655AD}" destId="{32371E25-6A5D-4660-BDF2-5DBED4C8F54A}" srcOrd="0" destOrd="0" presId="urn:microsoft.com/office/officeart/2005/8/layout/hList7"/>
    <dgm:cxn modelId="{DB4B4DF4-11FC-486E-B2EA-B221DA775BE4}" type="presParOf" srcId="{03C488B3-F521-4FB7-AB70-823BB32655AD}" destId="{BE22CB59-F8C8-42B7-877A-B73C55A1FDC7}" srcOrd="1" destOrd="0" presId="urn:microsoft.com/office/officeart/2005/8/layout/hList7"/>
    <dgm:cxn modelId="{D21D0D3E-BE61-4770-9732-8F6923711876}" type="presParOf" srcId="{03C488B3-F521-4FB7-AB70-823BB32655AD}" destId="{FC9AC121-4ABA-49AE-AF31-6D426D7440C1}" srcOrd="2" destOrd="0" presId="urn:microsoft.com/office/officeart/2005/8/layout/hList7"/>
    <dgm:cxn modelId="{86B4926B-1086-4E6B-929E-146C6392ED8C}" type="presParOf" srcId="{03C488B3-F521-4FB7-AB70-823BB32655AD}" destId="{42BB4D04-25C5-436D-B8E1-36E408EDAFA1}" srcOrd="3" destOrd="0" presId="urn:microsoft.com/office/officeart/2005/8/layout/hList7"/>
    <dgm:cxn modelId="{3FB4E613-7901-4C72-B7F8-FF73D21AAEB0}" type="presParOf" srcId="{EB9581FA-6B90-445A-8F90-FE9D391A8075}" destId="{BBC117E6-E941-4648-B63A-74721B48BAED}" srcOrd="1" destOrd="0" presId="urn:microsoft.com/office/officeart/2005/8/layout/hList7"/>
    <dgm:cxn modelId="{D48A647F-FC5C-4958-BA57-890B59785DAE}" type="presParOf" srcId="{EB9581FA-6B90-445A-8F90-FE9D391A8075}" destId="{2AE30F9C-DFAB-4944-8E55-4B063EF4DAB2}" srcOrd="2" destOrd="0" presId="urn:microsoft.com/office/officeart/2005/8/layout/hList7"/>
    <dgm:cxn modelId="{35D57570-0973-4024-BA2F-B5F6D0D5D550}" type="presParOf" srcId="{2AE30F9C-DFAB-4944-8E55-4B063EF4DAB2}" destId="{3EF03F84-CB19-4933-9AB7-2A037BAAA531}" srcOrd="0" destOrd="0" presId="urn:microsoft.com/office/officeart/2005/8/layout/hList7"/>
    <dgm:cxn modelId="{CB1B7621-BCB1-47F4-AF98-3470A153B493}" type="presParOf" srcId="{2AE30F9C-DFAB-4944-8E55-4B063EF4DAB2}" destId="{19189008-32D9-4191-96B1-BC293C9EBDF6}" srcOrd="1" destOrd="0" presId="urn:microsoft.com/office/officeart/2005/8/layout/hList7"/>
    <dgm:cxn modelId="{BC5E1507-DEC9-4A7D-BFBF-5C78BE6943B7}" type="presParOf" srcId="{2AE30F9C-DFAB-4944-8E55-4B063EF4DAB2}" destId="{D68243EE-E639-4CA3-94E5-5AAD4B4455C1}" srcOrd="2" destOrd="0" presId="urn:microsoft.com/office/officeart/2005/8/layout/hList7"/>
    <dgm:cxn modelId="{8B6C9A8A-03B6-4683-A766-1C421EB9124D}" type="presParOf" srcId="{2AE30F9C-DFAB-4944-8E55-4B063EF4DAB2}" destId="{7E8ABC31-D25D-49F6-AC03-1880A9EACFDD}" srcOrd="3" destOrd="0" presId="urn:microsoft.com/office/officeart/2005/8/layout/hList7"/>
    <dgm:cxn modelId="{BFE5F56D-0BBA-48D7-A64D-71BB1775E1D7}" type="presParOf" srcId="{EB9581FA-6B90-445A-8F90-FE9D391A8075}" destId="{79DF6DF6-B636-4A31-876C-CFB5EE1F32A3}" srcOrd="3" destOrd="0" presId="urn:microsoft.com/office/officeart/2005/8/layout/hList7"/>
    <dgm:cxn modelId="{FAC06A08-B983-4F13-9CC2-B7959C5041B0}" type="presParOf" srcId="{EB9581FA-6B90-445A-8F90-FE9D391A8075}" destId="{8878D2B0-3352-4147-A0F2-C24578EE3EA0}" srcOrd="4" destOrd="0" presId="urn:microsoft.com/office/officeart/2005/8/layout/hList7"/>
    <dgm:cxn modelId="{95C8CABA-450A-46EA-A2E4-4F1CEC653600}" type="presParOf" srcId="{8878D2B0-3352-4147-A0F2-C24578EE3EA0}" destId="{FEDC359B-E6E3-4B52-8AF4-2396746FD834}" srcOrd="0" destOrd="0" presId="urn:microsoft.com/office/officeart/2005/8/layout/hList7"/>
    <dgm:cxn modelId="{7FFA8F69-2E9B-4036-A9B2-A6C05ED366B4}" type="presParOf" srcId="{8878D2B0-3352-4147-A0F2-C24578EE3EA0}" destId="{0EF813D8-E84A-426B-B0AA-343CF3A24C70}" srcOrd="1" destOrd="0" presId="urn:microsoft.com/office/officeart/2005/8/layout/hList7"/>
    <dgm:cxn modelId="{42116DE7-D712-4D03-81A6-E1AF2687D8F8}" type="presParOf" srcId="{8878D2B0-3352-4147-A0F2-C24578EE3EA0}" destId="{549E76FE-3F33-4C8F-92BF-8C9216905170}" srcOrd="2" destOrd="0" presId="urn:microsoft.com/office/officeart/2005/8/layout/hList7"/>
    <dgm:cxn modelId="{2A5A4AC3-8FCA-4098-911A-FD9C2BFB47F5}" type="presParOf" srcId="{8878D2B0-3352-4147-A0F2-C24578EE3EA0}" destId="{F28DF5F7-298E-41AC-A089-A59B77BB039F}" srcOrd="3" destOrd="0" presId="urn:microsoft.com/office/officeart/2005/8/layout/hList7"/>
    <dgm:cxn modelId="{E3C55AF0-5577-4DDF-BCD7-D418867C6C6E}" type="presParOf" srcId="{EB9581FA-6B90-445A-8F90-FE9D391A8075}" destId="{8B4A411C-93E3-42FF-B9AE-25B2853E0A31}" srcOrd="5" destOrd="0" presId="urn:microsoft.com/office/officeart/2005/8/layout/hList7"/>
    <dgm:cxn modelId="{218B8790-8998-449B-8DC3-446BF808ECD4}" type="presParOf" srcId="{EB9581FA-6B90-445A-8F90-FE9D391A8075}" destId="{E22AB840-E945-4FFB-8819-BADA37F69E17}" srcOrd="6" destOrd="0" presId="urn:microsoft.com/office/officeart/2005/8/layout/hList7"/>
    <dgm:cxn modelId="{EFAACE74-CC7F-4DDA-B9DF-FC93A7EF2580}" type="presParOf" srcId="{E22AB840-E945-4FFB-8819-BADA37F69E17}" destId="{A44BD92A-90F5-4EF3-8A78-CB24EDCE70FB}" srcOrd="0" destOrd="0" presId="urn:microsoft.com/office/officeart/2005/8/layout/hList7"/>
    <dgm:cxn modelId="{3F4AAD77-00E0-47E5-95F6-6835882F7E3D}" type="presParOf" srcId="{E22AB840-E945-4FFB-8819-BADA37F69E17}" destId="{14224EBB-E3BD-4AC1-B14B-964961536303}" srcOrd="1" destOrd="0" presId="urn:microsoft.com/office/officeart/2005/8/layout/hList7"/>
    <dgm:cxn modelId="{53DFD557-1F0D-4ED1-B0C7-B24C994ABA43}" type="presParOf" srcId="{E22AB840-E945-4FFB-8819-BADA37F69E17}" destId="{7495A617-4B26-47A2-B53A-E05B53CC9124}" srcOrd="2" destOrd="0" presId="urn:microsoft.com/office/officeart/2005/8/layout/hList7"/>
    <dgm:cxn modelId="{5BDDA8C5-3D39-4C68-86E0-56F5A7CB1938}" type="presParOf" srcId="{E22AB840-E945-4FFB-8819-BADA37F69E17}" destId="{53C94F82-A51B-45BE-9505-773A834F13C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71E25-6A5D-4660-BDF2-5DBED4C8F54A}">
      <dsp:nvSpPr>
        <dsp:cNvPr id="0" name=""/>
        <dsp:cNvSpPr/>
      </dsp:nvSpPr>
      <dsp:spPr>
        <a:xfrm>
          <a:off x="3837" y="0"/>
          <a:ext cx="4022377" cy="678815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>
              <a:latin typeface="Franklin Gothic Medium" panose="020B0603020102020204" pitchFamily="34" charset="0"/>
            </a:rPr>
            <a:t>Purpose</a:t>
          </a:r>
        </a:p>
      </dsp:txBody>
      <dsp:txXfrm>
        <a:off x="3837" y="2715260"/>
        <a:ext cx="4022377" cy="2715260"/>
      </dsp:txXfrm>
    </dsp:sp>
    <dsp:sp modelId="{42BB4D04-25C5-436D-B8E1-36E408EDAFA1}">
      <dsp:nvSpPr>
        <dsp:cNvPr id="0" name=""/>
        <dsp:cNvSpPr/>
      </dsp:nvSpPr>
      <dsp:spPr>
        <a:xfrm>
          <a:off x="884799" y="407289"/>
          <a:ext cx="2260453" cy="2260453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03F84-CB19-4933-9AB7-2A037BAAA531}">
      <dsp:nvSpPr>
        <dsp:cNvPr id="0" name=""/>
        <dsp:cNvSpPr/>
      </dsp:nvSpPr>
      <dsp:spPr>
        <a:xfrm>
          <a:off x="4146886" y="0"/>
          <a:ext cx="4022377" cy="678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>
              <a:latin typeface="Franklin Gothic Medium" panose="020B0603020102020204" pitchFamily="34" charset="0"/>
            </a:rPr>
            <a:t>Plan Your Lesson</a:t>
          </a:r>
        </a:p>
      </dsp:txBody>
      <dsp:txXfrm>
        <a:off x="4146886" y="2715260"/>
        <a:ext cx="4022377" cy="2715260"/>
      </dsp:txXfrm>
    </dsp:sp>
    <dsp:sp modelId="{7E8ABC31-D25D-49F6-AC03-1880A9EACFDD}">
      <dsp:nvSpPr>
        <dsp:cNvPr id="0" name=""/>
        <dsp:cNvSpPr/>
      </dsp:nvSpPr>
      <dsp:spPr>
        <a:xfrm>
          <a:off x="5027848" y="407289"/>
          <a:ext cx="2260453" cy="2260453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C359B-E6E3-4B52-8AF4-2396746FD834}">
      <dsp:nvSpPr>
        <dsp:cNvPr id="0" name=""/>
        <dsp:cNvSpPr/>
      </dsp:nvSpPr>
      <dsp:spPr>
        <a:xfrm>
          <a:off x="8289935" y="0"/>
          <a:ext cx="4022377" cy="678815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>
              <a:latin typeface="Franklin Gothic Medium" panose="020B0603020102020204" pitchFamily="34" charset="0"/>
            </a:rPr>
            <a:t>Prepare</a:t>
          </a:r>
        </a:p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>
              <a:latin typeface="Franklin Gothic Medium" panose="020B0603020102020204" pitchFamily="34" charset="0"/>
            </a:rPr>
            <a:t>Yourself</a:t>
          </a:r>
        </a:p>
      </dsp:txBody>
      <dsp:txXfrm>
        <a:off x="8289935" y="2715260"/>
        <a:ext cx="4022377" cy="2715260"/>
      </dsp:txXfrm>
    </dsp:sp>
    <dsp:sp modelId="{F28DF5F7-298E-41AC-A089-A59B77BB039F}">
      <dsp:nvSpPr>
        <dsp:cNvPr id="0" name=""/>
        <dsp:cNvSpPr/>
      </dsp:nvSpPr>
      <dsp:spPr>
        <a:xfrm>
          <a:off x="9170897" y="407289"/>
          <a:ext cx="2260453" cy="2260453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BD92A-90F5-4EF3-8A78-CB24EDCE70FB}">
      <dsp:nvSpPr>
        <dsp:cNvPr id="0" name=""/>
        <dsp:cNvSpPr/>
      </dsp:nvSpPr>
      <dsp:spPr>
        <a:xfrm>
          <a:off x="12432984" y="0"/>
          <a:ext cx="4022377" cy="6788150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>
              <a:latin typeface="Franklin Gothic Medium" panose="020B0603020102020204" pitchFamily="34" charset="0"/>
            </a:rPr>
            <a:t>Put It Into Action</a:t>
          </a:r>
        </a:p>
      </dsp:txBody>
      <dsp:txXfrm>
        <a:off x="12432984" y="2715260"/>
        <a:ext cx="4022377" cy="2715260"/>
      </dsp:txXfrm>
    </dsp:sp>
    <dsp:sp modelId="{53C94F82-A51B-45BE-9505-773A834F13CC}">
      <dsp:nvSpPr>
        <dsp:cNvPr id="0" name=""/>
        <dsp:cNvSpPr/>
      </dsp:nvSpPr>
      <dsp:spPr>
        <a:xfrm>
          <a:off x="13313946" y="407289"/>
          <a:ext cx="2260453" cy="2260453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82C9F-D8E7-4EA4-80BC-F6DBFC786C43}">
      <dsp:nvSpPr>
        <dsp:cNvPr id="0" name=""/>
        <dsp:cNvSpPr/>
      </dsp:nvSpPr>
      <dsp:spPr>
        <a:xfrm flipV="1">
          <a:off x="587955" y="6187062"/>
          <a:ext cx="15142464" cy="601087"/>
        </a:xfrm>
        <a:prstGeom prst="leftRightArrow">
          <a:avLst/>
        </a:prstGeom>
        <a:solidFill>
          <a:srgbClr val="ABD1DA">
            <a:alpha val="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3EC14-7602-4D40-A61B-D81CB2DDEEA4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19D09-598F-7A41-A7C8-E721C2E2A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48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2B71A-3ADD-F941-86B4-9E5EC4ACDDB8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AF2DB-3172-F340-B8B3-1B29C96F2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7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AF2DB-3172-F340-B8B3-1B29C96F25A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7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AF2DB-3172-F340-B8B3-1B29C96F25A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72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AF2DB-3172-F340-B8B3-1B29C96F25A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46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AF2DB-3172-F340-B8B3-1B29C96F25A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40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AF2DB-3172-F340-B8B3-1B29C96F25A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8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AF2DB-3172-F340-B8B3-1B29C96F25A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341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BA18C-35D4-4A51-8A4A-5BE5E7D1ED56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2283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AF2DB-3172-F340-B8B3-1B29C96F25A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4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3171825"/>
            <a:ext cx="18288000" cy="71135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9770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887692" y="0"/>
            <a:ext cx="11400311" cy="1028541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527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3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7713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D2A6-D977-43A3-8763-2A09CCE81774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FBB9-D993-405F-A8F4-ECC826DC72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67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D2A6-D977-43A3-8763-2A09CCE81774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FBB9-D993-405F-A8F4-ECC826DC72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19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5" y="6608763"/>
            <a:ext cx="15544800" cy="20431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5" y="4359275"/>
            <a:ext cx="15544800" cy="2249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D2A6-D977-43A3-8763-2A09CCE81774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FBB9-D993-405F-A8F4-ECC826DC72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47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0"/>
            <a:ext cx="8153400" cy="678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400300"/>
            <a:ext cx="8153400" cy="678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D2A6-D977-43A3-8763-2A09CCE81774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FBB9-D993-405F-A8F4-ECC826DC72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2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1875"/>
            <a:ext cx="8080375" cy="960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5" cy="5926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0" y="2301875"/>
            <a:ext cx="8083550" cy="960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0" y="3262313"/>
            <a:ext cx="8083550" cy="5926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D2A6-D977-43A3-8763-2A09CCE81774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FBB9-D993-405F-A8F4-ECC826DC72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6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D2A6-D977-43A3-8763-2A09CCE81774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FBB9-D993-405F-A8F4-ECC826DC72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51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D2A6-D977-43A3-8763-2A09CCE81774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FBB9-D993-405F-A8F4-ECC826DC72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3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9575"/>
            <a:ext cx="6016625" cy="174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5"/>
            <a:ext cx="10223500" cy="87788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152650"/>
            <a:ext cx="6016625" cy="703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D2A6-D977-43A3-8763-2A09CCE81774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FBB9-D993-405F-A8F4-ECC826DC72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36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5" y="7199313"/>
            <a:ext cx="10972800" cy="850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5" y="919163"/>
            <a:ext cx="10972800" cy="61706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5" y="8050213"/>
            <a:ext cx="10972800" cy="1206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D2A6-D977-43A3-8763-2A09CCE81774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9FBB9-D993-405F-A8F4-ECC826DC72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8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6427298" y="3422447"/>
            <a:ext cx="5016151" cy="3440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Рисунок 7"/>
          <p:cNvSpPr>
            <a:spLocks noGrp="1"/>
          </p:cNvSpPr>
          <p:nvPr>
            <p:ph type="pic" sz="quarter" idx="12"/>
          </p:nvPr>
        </p:nvSpPr>
        <p:spPr>
          <a:xfrm>
            <a:off x="6427298" y="-18073"/>
            <a:ext cx="5016151" cy="3440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6427298" y="6862967"/>
            <a:ext cx="5016151" cy="3440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339096"/>
      </p:ext>
    </p:extLst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433235"/>
      </p:ext>
    </p:extLst>
  </p:cSld>
  <p:clrMapOvr>
    <a:masterClrMapping/>
  </p:clrMapOvr>
  <p:transition spd="slow" advTm="3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887692" y="0"/>
            <a:ext cx="11400311" cy="1028541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758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pic" idx="13"/>
          </p:nvPr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rgbClr val="F7F7F7"/>
          </a:solidFill>
        </p:spPr>
        <p:txBody>
          <a:bodyPr lIns="137149" rIns="137149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2673011"/>
      </p:ext>
    </p:extLst>
  </p:cSld>
  <p:clrMapOvr>
    <a:masterClrMapping/>
  </p:clrMapOvr>
  <p:transition spd="slow" advTm="300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03222" y="1257637"/>
            <a:ext cx="10110788" cy="250154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999125" y="3915095"/>
            <a:ext cx="10110788" cy="250154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999124" y="6572558"/>
            <a:ext cx="10110788" cy="250154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040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0" y="-22857"/>
            <a:ext cx="4566042" cy="66512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4566044" y="3657036"/>
            <a:ext cx="4566042" cy="66512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28"/>
          </p:nvPr>
        </p:nvSpPr>
        <p:spPr>
          <a:xfrm>
            <a:off x="9129702" y="-22857"/>
            <a:ext cx="4566042" cy="66512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9"/>
          </p:nvPr>
        </p:nvSpPr>
        <p:spPr>
          <a:xfrm>
            <a:off x="13695745" y="3628465"/>
            <a:ext cx="4582724" cy="665123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29137"/>
      </p:ext>
    </p:extLst>
  </p:cSld>
  <p:clrMapOvr>
    <a:masterClrMapping/>
  </p:clrMapOvr>
  <p:transition spd="slow" advTm="300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97750" y="553367"/>
            <a:ext cx="5077326" cy="458934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1806B72-F184-42D7-96D0-6074C1487C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51098" y="553367"/>
            <a:ext cx="5077326" cy="458934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06E6B87-091F-4246-BB4B-87560C0FD7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7750" y="5281050"/>
            <a:ext cx="5077326" cy="4523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88A5EFA-6654-4D42-978E-CB5A897516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1098" y="5281050"/>
            <a:ext cx="5077326" cy="4523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4892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37">
          <p15:clr>
            <a:srgbClr val="FBAE40"/>
          </p15:clr>
        </p15:guide>
        <p15:guide id="2" pos="357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be_team_memb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93202" y="2449326"/>
            <a:ext cx="2016252" cy="20159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93202" y="6049579"/>
            <a:ext cx="2016252" cy="20159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633588" y="2449326"/>
            <a:ext cx="2016252" cy="20159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33588" y="6049579"/>
            <a:ext cx="2016252" cy="20159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497545" y="2444755"/>
            <a:ext cx="2016252" cy="20159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497545" y="6045008"/>
            <a:ext cx="2016252" cy="20159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361500" y="2444755"/>
            <a:ext cx="2016252" cy="20159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361500" y="6045008"/>
            <a:ext cx="2016252" cy="20159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36874"/>
      </p:ext>
    </p:extLst>
  </p:cSld>
  <p:clrMapOvr>
    <a:masterClrMapping/>
  </p:clrMapOvr>
  <p:transition spd="slow" advTm="300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713" y="3092433"/>
            <a:ext cx="3583317" cy="3582764"/>
          </a:xfrm>
          <a:solidFill>
            <a:schemeClr val="bg2"/>
          </a:solidFill>
          <a:ln w="1905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356837" y="3092435"/>
            <a:ext cx="3583317" cy="3582766"/>
          </a:xfrm>
          <a:solidFill>
            <a:schemeClr val="bg2"/>
          </a:solidFill>
          <a:ln w="1905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1030080" y="6764591"/>
            <a:ext cx="3583187" cy="3520824"/>
          </a:xfrm>
          <a:solidFill>
            <a:schemeClr val="bg2"/>
          </a:solidFill>
          <a:ln w="1905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683945" y="6760474"/>
            <a:ext cx="3583187" cy="3524941"/>
          </a:xfrm>
          <a:solidFill>
            <a:schemeClr val="bg2"/>
          </a:solidFill>
          <a:ln w="1905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4702974" y="3092436"/>
            <a:ext cx="3583316" cy="3582763"/>
          </a:xfrm>
          <a:solidFill>
            <a:schemeClr val="bg2"/>
          </a:solidFill>
          <a:ln w="19050"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75252"/>
      </p:ext>
    </p:extLst>
  </p:cSld>
  <p:clrMapOvr>
    <a:masterClrMapping/>
  </p:clrMapOvr>
  <p:transition spd="slow" advTm="300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bout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4"/>
          <p:cNvSpPr>
            <a:spLocks noGrp="1"/>
          </p:cNvSpPr>
          <p:nvPr>
            <p:ph type="pic" sz="quarter" idx="65"/>
          </p:nvPr>
        </p:nvSpPr>
        <p:spPr>
          <a:xfrm>
            <a:off x="1874380" y="1388009"/>
            <a:ext cx="7232216" cy="7542636"/>
          </a:xfr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algn="ctr">
              <a:defRPr sz="1500"/>
            </a:lvl1pPr>
          </a:lstStyle>
          <a:p>
            <a:endParaRPr lang="en-US" dirty="0"/>
          </a:p>
        </p:txBody>
      </p:sp>
      <p:sp>
        <p:nvSpPr>
          <p:cNvPr id="7" name="Прямоугольник 14"/>
          <p:cNvSpPr/>
          <p:nvPr userDrawn="1"/>
        </p:nvSpPr>
        <p:spPr>
          <a:xfrm>
            <a:off x="0" y="0"/>
            <a:ext cx="7029450" cy="1029017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485091028"/>
      </p:ext>
    </p:extLst>
  </p:cSld>
  <p:clrMapOvr>
    <a:masterClrMapping/>
  </p:clrMapOvr>
  <p:transition spd="slow" advTm="300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3_About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11258558" y="0"/>
            <a:ext cx="7029450" cy="1029017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9" name="Рисунок 4"/>
          <p:cNvSpPr>
            <a:spLocks noGrp="1"/>
          </p:cNvSpPr>
          <p:nvPr>
            <p:ph type="pic" sz="quarter" idx="65"/>
          </p:nvPr>
        </p:nvSpPr>
        <p:spPr>
          <a:xfrm>
            <a:off x="9136530" y="1371389"/>
            <a:ext cx="7310202" cy="7542636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algn="ctr"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80379"/>
      </p:ext>
    </p:extLst>
  </p:cSld>
  <p:clrMapOvr>
    <a:masterClrMapping/>
  </p:clrMapOvr>
  <p:transition spd="slow" advTm="3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3018249"/>
            <a:ext cx="18288000" cy="4248916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E9E3394-9061-48B5-A923-EE6403391E0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70563" y="1071396"/>
            <a:ext cx="16146872" cy="921401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8084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rcle_team_memb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93202" y="2449326"/>
            <a:ext cx="2016252" cy="201594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93202" y="6049579"/>
            <a:ext cx="2016252" cy="201594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633588" y="2449326"/>
            <a:ext cx="2016252" cy="201594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33588" y="6049579"/>
            <a:ext cx="2016252" cy="201594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497545" y="2444755"/>
            <a:ext cx="2016252" cy="201594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497545" y="6045008"/>
            <a:ext cx="2016252" cy="201594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361500" y="2444755"/>
            <a:ext cx="2016252" cy="201594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361500" y="6045008"/>
            <a:ext cx="2016252" cy="201594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28066"/>
      </p:ext>
    </p:extLst>
  </p:cSld>
  <p:clrMapOvr>
    <a:masterClrMapping/>
  </p:clrMapOvr>
  <p:transition spd="slow" advTm="300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6427298" y="3422447"/>
            <a:ext cx="5016151" cy="3440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Рисунок 7"/>
          <p:cNvSpPr>
            <a:spLocks noGrp="1"/>
          </p:cNvSpPr>
          <p:nvPr>
            <p:ph type="pic" sz="quarter" idx="12"/>
          </p:nvPr>
        </p:nvSpPr>
        <p:spPr>
          <a:xfrm>
            <a:off x="6427298" y="-18073"/>
            <a:ext cx="5016151" cy="3440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6427298" y="6862967"/>
            <a:ext cx="5016151" cy="3440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51165"/>
      </p:ext>
    </p:extLst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266329" cy="102854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9829800" y="1"/>
            <a:ext cx="8458200" cy="1028541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8255000" y="1"/>
            <a:ext cx="10033000" cy="514270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8255000" y="5142707"/>
            <a:ext cx="10033000" cy="514270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6082507" y="3550636"/>
            <a:ext cx="6122987" cy="3981016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2"/>
          </p:nvPr>
        </p:nvSpPr>
        <p:spPr>
          <a:xfrm>
            <a:off x="0" y="3550636"/>
            <a:ext cx="6082506" cy="3981016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/>
          </p:nvPr>
        </p:nvSpPr>
        <p:spPr>
          <a:xfrm>
            <a:off x="12205494" y="3550636"/>
            <a:ext cx="6082507" cy="3981016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  <p:extLst mod="1"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220062"/>
      </p:ext>
    </p:extLst>
  </p:cSld>
  <p:clrMapOvr>
    <a:masterClrMapping/>
  </p:clrMapOvr>
  <p:transition spd="slow" advTm="3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E9E3394-9061-48B5-A923-EE6403391E0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70563" y="1071396"/>
            <a:ext cx="16146872" cy="921401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722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04"/>
            <a:ext cx="15773400" cy="198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015"/>
            <a:ext cx="15773400" cy="65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3055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762" r:id="rId2"/>
    <p:sldLayoutId id="2147483691" r:id="rId3"/>
    <p:sldLayoutId id="2147483693" r:id="rId4"/>
    <p:sldLayoutId id="2147483672" r:id="rId5"/>
    <p:sldLayoutId id="2147483675" r:id="rId6"/>
    <p:sldLayoutId id="2147483676" r:id="rId7"/>
    <p:sldLayoutId id="2147483845" r:id="rId8"/>
    <p:sldLayoutId id="2147483847" r:id="rId9"/>
    <p:sldLayoutId id="2147483860" r:id="rId10"/>
  </p:sldLayoutIdLst>
  <p:transition spd="slow">
    <p:cover/>
  </p:transition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6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1371417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1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163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9200" cy="6788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2938"/>
            <a:ext cx="4267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0D2A6-D977-43A3-8763-2A09CCE81774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2938"/>
            <a:ext cx="5791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2938"/>
            <a:ext cx="4267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9FBB9-D993-405F-A8F4-ECC826DC72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4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4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  <p:sldLayoutId id="2147483856" r:id="rId19"/>
    <p:sldLayoutId id="2147483857" r:id="rId20"/>
    <p:sldLayoutId id="2147483858" r:id="rId21"/>
    <p:sldLayoutId id="2147483859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chealth.dc.gov/service/supplemental-nutrition-assistance-program-education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8159330"/>
            <a:ext cx="10058400" cy="2514599"/>
          </a:xfrm>
          <a:prstGeom prst="rect">
            <a:avLst/>
          </a:prstGeo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"/>
          <a:stretch/>
        </p:blipFill>
        <p:spPr>
          <a:xfrm>
            <a:off x="3705225" y="0"/>
            <a:ext cx="10879138" cy="5124450"/>
          </a:xfrm>
          <a:noFill/>
        </p:spPr>
      </p:pic>
      <p:sp>
        <p:nvSpPr>
          <p:cNvPr id="8" name="Rectangle 7"/>
          <p:cNvSpPr/>
          <p:nvPr/>
        </p:nvSpPr>
        <p:spPr>
          <a:xfrm>
            <a:off x="1326" y="-18074"/>
            <a:ext cx="3703167" cy="34224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583507" y="3404373"/>
            <a:ext cx="3704493" cy="3440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26" y="6844893"/>
            <a:ext cx="3704493" cy="344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5690731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5"/>
                </a:solidFill>
                <a:latin typeface="Franklin Gothic Heavy" panose="020B0903020102020204" pitchFamily="34" charset="0"/>
              </a:rPr>
              <a:t>Nutrition Educator Training</a:t>
            </a:r>
            <a:endParaRPr lang="en-US" sz="6000" dirty="0">
              <a:solidFill>
                <a:schemeClr val="accent5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83506" y="-36147"/>
            <a:ext cx="3704493" cy="34405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688183" y="7123337"/>
            <a:ext cx="491163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26" y="3404190"/>
            <a:ext cx="3704493" cy="3440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4584363" y="6844893"/>
            <a:ext cx="3704493" cy="34405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87" y="4086816"/>
            <a:ext cx="1582043" cy="2075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3267" y="744784"/>
            <a:ext cx="1668986" cy="1878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4471" y="7431863"/>
            <a:ext cx="2266579" cy="2266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DF096-4616-424E-9842-1109B9C271D9}"/>
              </a:ext>
            </a:extLst>
          </p:cNvPr>
          <p:cNvSpPr txBox="1"/>
          <p:nvPr/>
        </p:nvSpPr>
        <p:spPr>
          <a:xfrm>
            <a:off x="4114800" y="7702795"/>
            <a:ext cx="100584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Supporting Effective Nutrition Educators </a:t>
            </a:r>
          </a:p>
          <a:p>
            <a:pPr algn="ctr"/>
            <a:r>
              <a:rPr lang="en-US" sz="4000" i="1" baseline="300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and Healthy Communities  </a:t>
            </a:r>
          </a:p>
        </p:txBody>
      </p:sp>
    </p:spTree>
    <p:extLst>
      <p:ext uri="{BB962C8B-B14F-4D97-AF65-F5344CB8AC3E}">
        <p14:creationId xmlns:p14="http://schemas.microsoft.com/office/powerpoint/2010/main" val="327899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535577" y="533333"/>
            <a:ext cx="7837714" cy="5159828"/>
          </a:xfrm>
          <a:prstGeom prst="rect">
            <a:avLst/>
          </a:prstGeom>
          <a:solidFill>
            <a:srgbClr val="DFAD3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hape 1121"/>
          <p:cNvSpPr/>
          <p:nvPr/>
        </p:nvSpPr>
        <p:spPr>
          <a:xfrm>
            <a:off x="990960" y="894079"/>
            <a:ext cx="7490431" cy="43054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8574" tIns="68574" rIns="68574" bIns="68574" numCol="1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7200" dirty="0">
                <a:solidFill>
                  <a:schemeClr val="tx2"/>
                </a:solidFill>
                <a:latin typeface="Franklin Gothic Demi" panose="020B0703020102020204" pitchFamily="34" charset="0"/>
              </a:rPr>
              <a:t>Why do you want to be a nutrition educator?</a:t>
            </a:r>
          </a:p>
        </p:txBody>
      </p:sp>
    </p:spTree>
    <p:extLst>
      <p:ext uri="{BB962C8B-B14F-4D97-AF65-F5344CB8AC3E}">
        <p14:creationId xmlns:p14="http://schemas.microsoft.com/office/powerpoint/2010/main" val="301781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>
                <a:solidFill>
                  <a:schemeClr val="accent3"/>
                </a:solidFill>
                <a:latin typeface="Franklin Gothic Heavy" panose="020B0903020102020204" pitchFamily="34" charset="0"/>
              </a:rPr>
              <a:t>EFFECTIVE NUTRITION EDUCATION</a:t>
            </a:r>
            <a:endParaRPr lang="en-US" sz="7200" dirty="0">
              <a:solidFill>
                <a:schemeClr val="accent3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4803"/>
            <a:ext cx="8996009" cy="605136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705703" y="2400300"/>
            <a:ext cx="7667896" cy="6788150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latin typeface="Franklin Gothic Book" panose="020B0503020102020204" pitchFamily="34" charset="0"/>
              </a:rPr>
              <a:t>Healthy behavior change is the goal</a:t>
            </a:r>
          </a:p>
          <a:p>
            <a:pPr lvl="0"/>
            <a:endParaRPr lang="en-US" sz="3200" dirty="0">
              <a:latin typeface="Franklin Gothic Book" panose="020B0503020102020204" pitchFamily="34" charset="0"/>
            </a:endParaRPr>
          </a:p>
          <a:p>
            <a:pPr lvl="0"/>
            <a:r>
              <a:rPr lang="en-US" sz="3200" dirty="0">
                <a:latin typeface="Franklin Gothic Book" panose="020B0503020102020204" pitchFamily="34" charset="0"/>
              </a:rPr>
              <a:t>Focus lessons on specific topics</a:t>
            </a:r>
          </a:p>
          <a:p>
            <a:pPr lvl="0"/>
            <a:endParaRPr lang="en-US" sz="3200" dirty="0">
              <a:latin typeface="Franklin Gothic Book" panose="020B0503020102020204" pitchFamily="34" charset="0"/>
            </a:endParaRPr>
          </a:p>
          <a:p>
            <a:pPr lvl="0"/>
            <a:r>
              <a:rPr lang="en-US" sz="3200" dirty="0">
                <a:latin typeface="Franklin Gothic Book" panose="020B0503020102020204" pitchFamily="34" charset="0"/>
              </a:rPr>
              <a:t>Involve participants and the community when possible</a:t>
            </a:r>
          </a:p>
          <a:p>
            <a:pPr lvl="0"/>
            <a:endParaRPr lang="en-US" sz="3200" dirty="0">
              <a:latin typeface="Franklin Gothic Book" panose="020B0503020102020204" pitchFamily="34" charset="0"/>
            </a:endParaRPr>
          </a:p>
          <a:p>
            <a:pPr lvl="0"/>
            <a:r>
              <a:rPr lang="en-US" sz="3200" dirty="0">
                <a:latin typeface="Franklin Gothic Book" panose="020B0503020102020204" pitchFamily="34" charset="0"/>
              </a:rPr>
              <a:t>Focus on participants’ motivation to change </a:t>
            </a:r>
          </a:p>
          <a:p>
            <a:endParaRPr lang="en-US" sz="3200" dirty="0">
              <a:latin typeface="Franklin Gothic Book" panose="020B0503020102020204" pitchFamily="34" charset="0"/>
            </a:endParaRPr>
          </a:p>
          <a:p>
            <a:r>
              <a:rPr lang="en-US" sz="3200" dirty="0">
                <a:latin typeface="Franklin Gothic Book" panose="020B0503020102020204" pitchFamily="34" charset="0"/>
              </a:rPr>
              <a:t>Help students set goals to improve self-efficacy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8055317"/>
            <a:ext cx="5852160" cy="14283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5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990133" y="1229714"/>
            <a:ext cx="10110788" cy="17383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3" tIns="91431" rIns="182863" bIns="91431" rtlCol="0" anchor="ctr"/>
          <a:lstStyle/>
          <a:p>
            <a:pPr algn="ctr"/>
            <a:endParaRPr lang="id-ID" sz="21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7485E3-31D4-4602-A1BA-CC0D2794A622}"/>
              </a:ext>
            </a:extLst>
          </p:cNvPr>
          <p:cNvSpPr/>
          <p:nvPr/>
        </p:nvSpPr>
        <p:spPr>
          <a:xfrm>
            <a:off x="1306666" y="1229714"/>
            <a:ext cx="4237464" cy="7785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990133" y="5233180"/>
            <a:ext cx="10110788" cy="1771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3" tIns="91431" rIns="182863" bIns="91431" rtlCol="0" anchor="ctr"/>
          <a:lstStyle/>
          <a:p>
            <a:pPr algn="ctr"/>
            <a:endParaRPr lang="id-ID" sz="2100"/>
          </a:p>
        </p:txBody>
      </p:sp>
      <p:sp>
        <p:nvSpPr>
          <p:cNvPr id="15" name="Oval 14"/>
          <p:cNvSpPr/>
          <p:nvPr/>
        </p:nvSpPr>
        <p:spPr>
          <a:xfrm>
            <a:off x="7542452" y="1779545"/>
            <a:ext cx="829810" cy="8298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990133" y="3271083"/>
            <a:ext cx="10110788" cy="17190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3" tIns="91431" rIns="182863" bIns="91431" rtlCol="0" anchor="ctr"/>
          <a:lstStyle/>
          <a:p>
            <a:pPr algn="ctr"/>
            <a:endParaRPr lang="id-ID" sz="2100"/>
          </a:p>
        </p:txBody>
      </p:sp>
      <p:sp>
        <p:nvSpPr>
          <p:cNvPr id="8" name="TextBox 7"/>
          <p:cNvSpPr txBox="1"/>
          <p:nvPr/>
        </p:nvSpPr>
        <p:spPr>
          <a:xfrm>
            <a:off x="8837899" y="1569405"/>
            <a:ext cx="6595390" cy="1169533"/>
          </a:xfrm>
          <a:prstGeom prst="rect">
            <a:avLst/>
          </a:prstGeom>
          <a:noFill/>
        </p:spPr>
        <p:txBody>
          <a:bodyPr wrap="square" lIns="182863" tIns="91431" rIns="182863" bIns="91431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What is the purpose of nutrition education?</a:t>
            </a:r>
            <a:endParaRPr lang="id-ID" sz="2100" b="1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7898" y="3593951"/>
            <a:ext cx="7775783" cy="1169533"/>
          </a:xfrm>
          <a:prstGeom prst="rect">
            <a:avLst/>
          </a:prstGeom>
          <a:noFill/>
        </p:spPr>
        <p:txBody>
          <a:bodyPr wrap="square" lIns="182863" tIns="91431" rIns="182863" bIns="91431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Why does the Social Ecological Model matter for nutrition education?</a:t>
            </a:r>
            <a:endParaRPr lang="id-ID" sz="3200" b="1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7899" y="5534264"/>
            <a:ext cx="7981406" cy="1169533"/>
          </a:xfrm>
          <a:prstGeom prst="rect">
            <a:avLst/>
          </a:prstGeom>
          <a:noFill/>
        </p:spPr>
        <p:txBody>
          <a:bodyPr wrap="square" lIns="182863" tIns="91431" rIns="182863" bIns="91431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What are the key elements of effective nutrition education?</a:t>
            </a:r>
            <a:endParaRPr lang="id-ID" sz="3200" b="1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2452" y="1698158"/>
            <a:ext cx="8298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1</a:t>
            </a:r>
            <a:endParaRPr lang="en-US" sz="5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542452" y="5704125"/>
            <a:ext cx="829810" cy="8298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538255" y="3721998"/>
            <a:ext cx="829810" cy="8298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42452" y="5622722"/>
            <a:ext cx="8298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3</a:t>
            </a:r>
            <a:endParaRPr lang="en-US" sz="5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38255" y="3628478"/>
            <a:ext cx="8298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2</a:t>
            </a:r>
            <a:endParaRPr lang="en-US" sz="5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DC1CA2-9707-459A-8B16-C7FDF6160D3B}"/>
              </a:ext>
            </a:extLst>
          </p:cNvPr>
          <p:cNvGrpSpPr/>
          <p:nvPr/>
        </p:nvGrpSpPr>
        <p:grpSpPr>
          <a:xfrm>
            <a:off x="1674319" y="3105729"/>
            <a:ext cx="3502158" cy="4033568"/>
            <a:chOff x="1563003" y="3170704"/>
            <a:chExt cx="3502158" cy="40335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C8BAAD-1561-49B0-9E2E-4968F6A80F00}"/>
                </a:ext>
              </a:extLst>
            </p:cNvPr>
            <p:cNvSpPr txBox="1"/>
            <p:nvPr/>
          </p:nvSpPr>
          <p:spPr>
            <a:xfrm>
              <a:off x="1563003" y="5542297"/>
              <a:ext cx="3502158" cy="1661975"/>
            </a:xfrm>
            <a:prstGeom prst="rect">
              <a:avLst/>
            </a:prstGeom>
            <a:noFill/>
          </p:spPr>
          <p:txBody>
            <a:bodyPr wrap="square" lIns="182863" tIns="91431" rIns="182863" bIns="91431" rtlCol="0">
              <a:spAutoFit/>
            </a:bodyPr>
            <a:lstStyle/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REVIEW:</a:t>
              </a:r>
            </a:p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PURPOSE</a:t>
              </a:r>
              <a:endParaRPr lang="id-ID" sz="4800" b="1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CAAE03-4AB1-47AC-A350-9819A1A0B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4556" y="3170704"/>
              <a:ext cx="2719052" cy="2145978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8831BB7-E712-462B-96A2-8B98436F0E54}"/>
              </a:ext>
            </a:extLst>
          </p:cNvPr>
          <p:cNvSpPr/>
          <p:nvPr/>
        </p:nvSpPr>
        <p:spPr>
          <a:xfrm>
            <a:off x="6990133" y="7263719"/>
            <a:ext cx="10110788" cy="17515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3" tIns="91431" rIns="182863" bIns="91431" rtlCol="0" anchor="ctr"/>
          <a:lstStyle/>
          <a:p>
            <a:pPr algn="ctr"/>
            <a:endParaRPr lang="id-ID" sz="21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C9B510-9BD3-47B0-93F3-2BAADCABA733}"/>
              </a:ext>
            </a:extLst>
          </p:cNvPr>
          <p:cNvSpPr txBox="1"/>
          <p:nvPr/>
        </p:nvSpPr>
        <p:spPr>
          <a:xfrm>
            <a:off x="8837898" y="7554749"/>
            <a:ext cx="7981406" cy="1169533"/>
          </a:xfrm>
          <a:prstGeom prst="rect">
            <a:avLst/>
          </a:prstGeom>
          <a:noFill/>
        </p:spPr>
        <p:txBody>
          <a:bodyPr wrap="square" lIns="182863" tIns="91431" rIns="182863" bIns="91431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Where can you find the Nutrition Educator Guide and handouts?</a:t>
            </a:r>
            <a:endParaRPr lang="id-ID" sz="3200" b="1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6AF6BFA-6EAC-4733-9321-1F837F48B04F}"/>
              </a:ext>
            </a:extLst>
          </p:cNvPr>
          <p:cNvSpPr/>
          <p:nvPr/>
        </p:nvSpPr>
        <p:spPr>
          <a:xfrm>
            <a:off x="7538255" y="7724611"/>
            <a:ext cx="829810" cy="8298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7C96E6-E516-4F1B-B11B-E3EE58A77AD7}"/>
              </a:ext>
            </a:extLst>
          </p:cNvPr>
          <p:cNvSpPr txBox="1"/>
          <p:nvPr/>
        </p:nvSpPr>
        <p:spPr>
          <a:xfrm>
            <a:off x="7530360" y="7631091"/>
            <a:ext cx="8298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4</a:t>
            </a:r>
            <a:endParaRPr lang="en-US" sz="5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06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7"/>
          <p:cNvSpPr/>
          <p:nvPr/>
        </p:nvSpPr>
        <p:spPr>
          <a:xfrm flipH="1">
            <a:off x="-2" y="0"/>
            <a:ext cx="7478487" cy="102854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68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1445C48-3262-4D73-A567-4DB467673513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4380" y="1920240"/>
            <a:ext cx="7232216" cy="6720840"/>
          </a:xfrm>
        </p:spPr>
      </p:pic>
      <p:sp>
        <p:nvSpPr>
          <p:cNvPr id="11" name="TextBox 10"/>
          <p:cNvSpPr txBox="1"/>
          <p:nvPr/>
        </p:nvSpPr>
        <p:spPr>
          <a:xfrm>
            <a:off x="10351197" y="3769381"/>
            <a:ext cx="6327526" cy="274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24" b="1" dirty="0">
                <a:solidFill>
                  <a:schemeClr val="accent1"/>
                </a:solidFill>
                <a:latin typeface="Franklin Gothic Heavy" panose="020B0903020102020204" pitchFamily="34" charset="0"/>
                <a:ea typeface="Montserrat" charset="0"/>
                <a:cs typeface="Montserrat" charset="0"/>
              </a:rPr>
              <a:t>PLAN YOUR LESSON</a:t>
            </a:r>
          </a:p>
        </p:txBody>
      </p:sp>
    </p:spTree>
    <p:extLst>
      <p:ext uri="{BB962C8B-B14F-4D97-AF65-F5344CB8AC3E}">
        <p14:creationId xmlns:p14="http://schemas.microsoft.com/office/powerpoint/2010/main" val="155857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9FCC29-B154-4C63-A7EA-0F5B1D362D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9016" y="1"/>
            <a:ext cx="12047574" cy="44134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12" y="4438994"/>
            <a:ext cx="18285178" cy="28976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7" tIns="91423" rIns="182847" bIns="91423" rtlCol="0" anchor="ctr"/>
          <a:lstStyle/>
          <a:p>
            <a:pPr algn="ctr"/>
            <a:endParaRPr lang="id-ID" sz="2100"/>
          </a:p>
        </p:txBody>
      </p:sp>
      <p:sp>
        <p:nvSpPr>
          <p:cNvPr id="18" name="Rectangle 17"/>
          <p:cNvSpPr/>
          <p:nvPr/>
        </p:nvSpPr>
        <p:spPr>
          <a:xfrm>
            <a:off x="1412" y="7387803"/>
            <a:ext cx="18285178" cy="28976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7" tIns="91423" rIns="182847" bIns="91423" rtlCol="0" anchor="ctr"/>
          <a:lstStyle/>
          <a:p>
            <a:pPr algn="ctr"/>
            <a:endParaRPr lang="id-ID" sz="21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37A50D-C6B7-4414-B519-E06201E51D2D}"/>
              </a:ext>
            </a:extLst>
          </p:cNvPr>
          <p:cNvSpPr txBox="1"/>
          <p:nvPr/>
        </p:nvSpPr>
        <p:spPr>
          <a:xfrm>
            <a:off x="484662" y="1006435"/>
            <a:ext cx="5271103" cy="2400623"/>
          </a:xfrm>
          <a:prstGeom prst="rect">
            <a:avLst/>
          </a:prstGeom>
          <a:solidFill>
            <a:schemeClr val="accent1"/>
          </a:solidFill>
        </p:spPr>
        <p:txBody>
          <a:bodyPr wrap="square" lIns="182847" tIns="91423" rIns="182847" bIns="91423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Know Your Audience</a:t>
            </a:r>
            <a:endParaRPr lang="id-ID" sz="7200" b="1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776" y="5144108"/>
            <a:ext cx="4936589" cy="1661703"/>
          </a:xfrm>
          <a:prstGeom prst="rect">
            <a:avLst/>
          </a:prstGeom>
          <a:noFill/>
        </p:spPr>
        <p:txBody>
          <a:bodyPr wrap="square" lIns="182847" tIns="91423" rIns="182847" bIns="91423" rtlCol="0">
            <a:spAutoFit/>
          </a:bodyPr>
          <a:lstStyle/>
          <a:p>
            <a:pPr algn="ctr"/>
            <a:r>
              <a:rPr lang="en-GB" sz="4799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Size of audience and age range</a:t>
            </a:r>
            <a:endParaRPr lang="id-ID" sz="4799" b="1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239016" y="4433906"/>
            <a:ext cx="0" cy="29180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144834" y="4433906"/>
            <a:ext cx="0" cy="29180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144834" y="7387802"/>
            <a:ext cx="0" cy="29180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39016" y="7387802"/>
            <a:ext cx="0" cy="29180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DFAED2B-7BBC-4156-97E9-EBE8644B9E5D}"/>
              </a:ext>
            </a:extLst>
          </p:cNvPr>
          <p:cNvSpPr txBox="1"/>
          <p:nvPr/>
        </p:nvSpPr>
        <p:spPr>
          <a:xfrm>
            <a:off x="651920" y="8005756"/>
            <a:ext cx="4936589" cy="1661703"/>
          </a:xfrm>
          <a:prstGeom prst="rect">
            <a:avLst/>
          </a:prstGeom>
          <a:noFill/>
        </p:spPr>
        <p:txBody>
          <a:bodyPr wrap="square" lIns="182847" tIns="91423" rIns="182847" bIns="91423" rtlCol="0">
            <a:spAutoFit/>
          </a:bodyPr>
          <a:lstStyle/>
          <a:p>
            <a:pPr algn="ctr"/>
            <a:r>
              <a:rPr lang="en-GB" sz="4799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Culture and ethnicity</a:t>
            </a:r>
            <a:endParaRPr lang="id-ID" sz="4799" b="1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C8D48C-91C6-43C6-91AF-8073354225A6}"/>
              </a:ext>
            </a:extLst>
          </p:cNvPr>
          <p:cNvSpPr txBox="1"/>
          <p:nvPr/>
        </p:nvSpPr>
        <p:spPr>
          <a:xfrm>
            <a:off x="12747418" y="8005755"/>
            <a:ext cx="4936589" cy="1661703"/>
          </a:xfrm>
          <a:prstGeom prst="rect">
            <a:avLst/>
          </a:prstGeom>
          <a:noFill/>
        </p:spPr>
        <p:txBody>
          <a:bodyPr wrap="square" lIns="182847" tIns="91423" rIns="182847" bIns="91423" rtlCol="0">
            <a:spAutoFit/>
          </a:bodyPr>
          <a:lstStyle/>
          <a:p>
            <a:pPr algn="ctr"/>
            <a:r>
              <a:rPr lang="en-GB" sz="4799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Food resources and environment</a:t>
            </a:r>
            <a:endParaRPr lang="id-ID" sz="4799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583779-34C0-4098-ADDB-E7B42E28A2ED}"/>
              </a:ext>
            </a:extLst>
          </p:cNvPr>
          <p:cNvSpPr txBox="1"/>
          <p:nvPr/>
        </p:nvSpPr>
        <p:spPr>
          <a:xfrm>
            <a:off x="6534774" y="8003810"/>
            <a:ext cx="5314303" cy="1661959"/>
          </a:xfrm>
          <a:prstGeom prst="rect">
            <a:avLst/>
          </a:prstGeom>
          <a:noFill/>
        </p:spPr>
        <p:txBody>
          <a:bodyPr wrap="square" lIns="182847" tIns="91423" rIns="182847" bIns="91423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Health literacy and misconceptions</a:t>
            </a:r>
            <a:endParaRPr lang="id-ID" sz="4800" b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6548E8-9AC0-4DB1-98E9-C947111E6FFB}"/>
              </a:ext>
            </a:extLst>
          </p:cNvPr>
          <p:cNvSpPr txBox="1"/>
          <p:nvPr/>
        </p:nvSpPr>
        <p:spPr>
          <a:xfrm>
            <a:off x="12629449" y="5144108"/>
            <a:ext cx="4936589" cy="1661703"/>
          </a:xfrm>
          <a:prstGeom prst="rect">
            <a:avLst/>
          </a:prstGeom>
          <a:noFill/>
        </p:spPr>
        <p:txBody>
          <a:bodyPr wrap="square" lIns="182847" tIns="91423" rIns="182847" bIns="91423" rtlCol="0">
            <a:spAutoFit/>
          </a:bodyPr>
          <a:lstStyle/>
          <a:p>
            <a:pPr algn="ctr"/>
            <a:r>
              <a:rPr lang="en-GB" sz="4799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Education and literacy level</a:t>
            </a:r>
            <a:endParaRPr lang="id-ID" sz="4799" b="1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78F0D6-5F61-4ED3-87FF-C7EF190B50DF}"/>
              </a:ext>
            </a:extLst>
          </p:cNvPr>
          <p:cNvSpPr txBox="1"/>
          <p:nvPr/>
        </p:nvSpPr>
        <p:spPr>
          <a:xfrm>
            <a:off x="6723631" y="5144108"/>
            <a:ext cx="4936589" cy="1661703"/>
          </a:xfrm>
          <a:prstGeom prst="rect">
            <a:avLst/>
          </a:prstGeom>
          <a:noFill/>
        </p:spPr>
        <p:txBody>
          <a:bodyPr wrap="square" lIns="182847" tIns="91423" rIns="182847" bIns="91423" rtlCol="0">
            <a:spAutoFit/>
          </a:bodyPr>
          <a:lstStyle/>
          <a:p>
            <a:pPr algn="ctr"/>
            <a:r>
              <a:rPr lang="en-GB" sz="4799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Primary language</a:t>
            </a:r>
            <a:endParaRPr lang="id-ID" sz="4799" b="1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5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A2EC5A-D34F-43B4-A0A1-2A4A8FA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>
                <a:solidFill>
                  <a:schemeClr val="accent1"/>
                </a:solidFill>
                <a:latin typeface="Franklin Gothic Heavy" panose="020B0903020102020204" pitchFamily="34" charset="0"/>
              </a:rPr>
              <a:t>KNOW YOUR AUDIENCE</a:t>
            </a:r>
            <a:endParaRPr lang="en-US" sz="7200" dirty="0">
              <a:solidFill>
                <a:schemeClr val="accent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E2B579-70B0-4318-9009-9A283AF22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Language Case Study</a:t>
            </a:r>
            <a:endParaRPr lang="en-US" sz="4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35F01C-61B0-4C1E-8526-C801F58588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Franklin Gothic Book" panose="020B0503020102020204" pitchFamily="34" charset="0"/>
              </a:rPr>
              <a:t>Which steps should the educator have taken when preparing for his lesson?</a:t>
            </a:r>
          </a:p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3200" dirty="0">
                <a:latin typeface="Franklin Gothic Book" panose="020B0503020102020204" pitchFamily="34" charset="0"/>
              </a:rPr>
              <a:t>Ask the language of the group prior to arrival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200" dirty="0">
                <a:latin typeface="Franklin Gothic Book" panose="020B0503020102020204" pitchFamily="34" charset="0"/>
              </a:rPr>
              <a:t>Use translated materials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200" dirty="0">
                <a:latin typeface="Franklin Gothic Book" panose="020B0503020102020204" pitchFamily="34" charset="0"/>
              </a:rPr>
              <a:t>Decide translating the material was too much effort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200" dirty="0">
                <a:latin typeface="Franklin Gothic Book" panose="020B0503020102020204" pitchFamily="34" charset="0"/>
              </a:rPr>
              <a:t>Cancel the class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28D63E5-24C5-44E0-9564-330F53CD5E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1561" y="2301875"/>
            <a:ext cx="8586439" cy="6886575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80BF6C-99BE-4199-90B5-545402719025}"/>
              </a:ext>
            </a:extLst>
          </p:cNvPr>
          <p:cNvSpPr/>
          <p:nvPr/>
        </p:nvSpPr>
        <p:spPr>
          <a:xfrm>
            <a:off x="12435840" y="8256039"/>
            <a:ext cx="5852160" cy="14283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16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A2EC5A-D34F-43B4-A0A1-2A4A8FA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>
                <a:solidFill>
                  <a:schemeClr val="accent1"/>
                </a:solidFill>
                <a:latin typeface="Franklin Gothic Heavy" panose="020B0903020102020204" pitchFamily="34" charset="0"/>
              </a:rPr>
              <a:t>KNOW YOUR AUDIENCE</a:t>
            </a:r>
            <a:endParaRPr lang="en-US" sz="7200" dirty="0">
              <a:solidFill>
                <a:schemeClr val="accent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E2B579-70B0-4318-9009-9A283AF22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Language Case Study</a:t>
            </a:r>
            <a:endParaRPr lang="en-US" sz="4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35F01C-61B0-4C1E-8526-C801F58588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Franklin Gothic Book" panose="020B0503020102020204" pitchFamily="34" charset="0"/>
              </a:rPr>
              <a:t>Which steps should the educator have taken when preparing for his lesson?</a:t>
            </a:r>
          </a:p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3200" b="1" dirty="0">
                <a:latin typeface="Franklin Gothic Demi" panose="020B0703020102020204" pitchFamily="34" charset="0"/>
              </a:rPr>
              <a:t>Ask the language of the group prior to arrival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200" b="1" dirty="0">
                <a:latin typeface="Franklin Gothic Demi" panose="020B0703020102020204" pitchFamily="34" charset="0"/>
              </a:rPr>
              <a:t>Use translated materials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200" dirty="0">
                <a:latin typeface="Franklin Gothic Book" panose="020B0503020102020204" pitchFamily="34" charset="0"/>
              </a:rPr>
              <a:t>Decide translating the material was too much effort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200" dirty="0">
                <a:latin typeface="Franklin Gothic Book" panose="020B0503020102020204" pitchFamily="34" charset="0"/>
              </a:rPr>
              <a:t>Cancel the class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28D63E5-24C5-44E0-9564-330F53CD5E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1561" y="2301875"/>
            <a:ext cx="8586439" cy="6886575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5D92D5-818E-4C7F-8D7C-78960CFB1B64}"/>
              </a:ext>
            </a:extLst>
          </p:cNvPr>
          <p:cNvSpPr/>
          <p:nvPr/>
        </p:nvSpPr>
        <p:spPr>
          <a:xfrm>
            <a:off x="12435840" y="8256039"/>
            <a:ext cx="5852160" cy="14283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04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A2EC5A-D34F-43B4-A0A1-2A4A8FA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>
                <a:solidFill>
                  <a:schemeClr val="accent1"/>
                </a:solidFill>
                <a:latin typeface="Franklin Gothic Heavy" panose="020B0903020102020204" pitchFamily="34" charset="0"/>
              </a:rPr>
              <a:t>KNOW YOUR AUDIENCE</a:t>
            </a:r>
            <a:endParaRPr lang="en-US" sz="7200" dirty="0">
              <a:solidFill>
                <a:schemeClr val="accent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E2B579-70B0-4318-9009-9A283AF22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3225" y="2352637"/>
            <a:ext cx="8080375" cy="960438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Culture Case Study</a:t>
            </a:r>
            <a:endParaRPr lang="en-US" sz="4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35F01C-61B0-4C1E-8526-C801F5858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3225" y="3313075"/>
            <a:ext cx="8080375" cy="59261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4100" dirty="0">
                <a:latin typeface="Franklin Gothic Book" panose="020B0503020102020204" pitchFamily="34" charset="0"/>
              </a:rPr>
              <a:t>What considerations might you make? What should you do to prepare for the class?</a:t>
            </a:r>
          </a:p>
          <a:p>
            <a:pPr marL="0" indent="0">
              <a:buNone/>
            </a:pPr>
            <a:endParaRPr lang="en-US" sz="4100" dirty="0">
              <a:latin typeface="Franklin Gothic Book" panose="020B05030201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4100" dirty="0">
                <a:latin typeface="Franklin Gothic Book" panose="020B0503020102020204" pitchFamily="34" charset="0"/>
              </a:rPr>
              <a:t>Do your research. Speak with the coordinator or people in the community to find ethnic recipes with a healthy twist.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100" dirty="0">
                <a:latin typeface="Franklin Gothic Book" panose="020B0503020102020204" pitchFamily="34" charset="0"/>
              </a:rPr>
              <a:t>Ask for an interpreter to be present to help translate your presentation so all participants can understand what you say.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100" dirty="0">
                <a:latin typeface="Franklin Gothic Book" panose="020B0503020102020204" pitchFamily="34" charset="0"/>
              </a:rPr>
              <a:t>Reflect on your own food culture and use your experience to relate to your participants.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100" dirty="0">
                <a:latin typeface="Franklin Gothic Book" panose="020B0503020102020204" pitchFamily="34" charset="0"/>
              </a:rPr>
              <a:t>All of the above</a:t>
            </a:r>
            <a:endParaRPr lang="en-US" sz="5200" dirty="0">
              <a:latin typeface="Franklin Gothic Book" panose="020B0503020102020204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28D63E5-24C5-44E0-9564-330F53CD5E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52638"/>
            <a:ext cx="8639930" cy="688657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12C40E-036A-486C-B07B-BE26EAEB0F46}"/>
              </a:ext>
            </a:extLst>
          </p:cNvPr>
          <p:cNvSpPr/>
          <p:nvPr/>
        </p:nvSpPr>
        <p:spPr>
          <a:xfrm>
            <a:off x="0" y="8445933"/>
            <a:ext cx="5852160" cy="14283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92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A2EC5A-D34F-43B4-A0A1-2A4A8FA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>
                <a:solidFill>
                  <a:schemeClr val="accent1"/>
                </a:solidFill>
                <a:latin typeface="Franklin Gothic Heavy" panose="020B0903020102020204" pitchFamily="34" charset="0"/>
              </a:rPr>
              <a:t>KNOW YOUR AUDIENCE</a:t>
            </a:r>
            <a:endParaRPr lang="en-US" sz="7200" dirty="0">
              <a:solidFill>
                <a:schemeClr val="accent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E2B579-70B0-4318-9009-9A283AF22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3225" y="2352637"/>
            <a:ext cx="8080375" cy="960438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Culture Case Study</a:t>
            </a:r>
            <a:endParaRPr lang="en-US" sz="4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35F01C-61B0-4C1E-8526-C801F5858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3225" y="3313075"/>
            <a:ext cx="8080375" cy="59261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4100" dirty="0">
                <a:latin typeface="Franklin Gothic Book" panose="020B0503020102020204" pitchFamily="34" charset="0"/>
              </a:rPr>
              <a:t>What considerations might you make? What should you do to prepare for the class?</a:t>
            </a:r>
          </a:p>
          <a:p>
            <a:pPr marL="0" indent="0">
              <a:buNone/>
            </a:pPr>
            <a:endParaRPr lang="en-US" sz="4100" dirty="0">
              <a:latin typeface="Franklin Gothic Book" panose="020B05030201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en-US" sz="4100" dirty="0">
                <a:latin typeface="Franklin Gothic Book" panose="020B0503020102020204" pitchFamily="34" charset="0"/>
              </a:rPr>
              <a:t>Do your research. Speak with the coordinator or people in the community to find ethnic recipes with a healthy twist.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100" dirty="0">
                <a:latin typeface="Franklin Gothic Book" panose="020B0503020102020204" pitchFamily="34" charset="0"/>
              </a:rPr>
              <a:t>Ask for an interpreter to be present to help translate your presentation so all participants can understand what you say.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100" dirty="0">
                <a:latin typeface="Franklin Gothic Book" panose="020B0503020102020204" pitchFamily="34" charset="0"/>
              </a:rPr>
              <a:t>Reflect on your own food culture and use your experience to relate to your participants.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100" b="1" dirty="0">
                <a:latin typeface="Franklin Gothic Demi" panose="020B0703020102020204" pitchFamily="34" charset="0"/>
              </a:rPr>
              <a:t>All of the above</a:t>
            </a:r>
            <a:endParaRPr lang="en-US" sz="5200" b="1" dirty="0">
              <a:latin typeface="Franklin Gothic Demi" panose="020B0703020102020204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28D63E5-24C5-44E0-9564-330F53CD5E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52638"/>
            <a:ext cx="8639930" cy="688657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581BFB-EB8B-42C2-AF4B-EDF3D1F5B8A4}"/>
              </a:ext>
            </a:extLst>
          </p:cNvPr>
          <p:cNvSpPr/>
          <p:nvPr/>
        </p:nvSpPr>
        <p:spPr>
          <a:xfrm>
            <a:off x="0" y="8445933"/>
            <a:ext cx="5852160" cy="14283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28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A2EC5A-D34F-43B4-A0A1-2A4A8FA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>
                <a:solidFill>
                  <a:schemeClr val="accent1"/>
                </a:solidFill>
                <a:latin typeface="Franklin Gothic Heavy" panose="020B0903020102020204" pitchFamily="34" charset="0"/>
              </a:rPr>
              <a:t>KNOW YOUR AUDIENCE</a:t>
            </a:r>
            <a:endParaRPr lang="en-US" sz="7200" dirty="0">
              <a:solidFill>
                <a:schemeClr val="accent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E2B579-70B0-4318-9009-9A283AF22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Literacy Case Study</a:t>
            </a:r>
            <a:endParaRPr lang="en-US" sz="4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35F01C-61B0-4C1E-8526-C801F5858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7627434" cy="59261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Franklin Gothic Book" panose="020B0503020102020204" pitchFamily="34" charset="0"/>
              </a:rPr>
              <a:t>Which of these are literacy factors that you should take into consideration?</a:t>
            </a:r>
          </a:p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3200" dirty="0">
                <a:latin typeface="Franklin Gothic Book" panose="020B0503020102020204" pitchFamily="34" charset="0"/>
              </a:rPr>
              <a:t>Reading Levels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>
                <a:latin typeface="Franklin Gothic Book" panose="020B0503020102020204" pitchFamily="34" charset="0"/>
              </a:rPr>
              <a:t>Time of Day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>
                <a:latin typeface="Franklin Gothic Book" panose="020B0503020102020204" pitchFamily="34" charset="0"/>
              </a:rPr>
              <a:t>Age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>
                <a:latin typeface="Franklin Gothic Book" panose="020B0503020102020204" pitchFamily="34" charset="0"/>
              </a:rPr>
              <a:t>Education Level</a:t>
            </a:r>
            <a:endParaRPr lang="en-US" sz="4000" dirty="0">
              <a:latin typeface="Franklin Gothic Book" panose="020B0503020102020204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28D63E5-24C5-44E0-9564-330F53CD5E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7626" y="2301875"/>
            <a:ext cx="8080374" cy="6886575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FEBC4E-3336-4B80-BA2B-8C7C0ADC8C97}"/>
              </a:ext>
            </a:extLst>
          </p:cNvPr>
          <p:cNvSpPr/>
          <p:nvPr/>
        </p:nvSpPr>
        <p:spPr>
          <a:xfrm rot="5400000">
            <a:off x="7081305" y="6234011"/>
            <a:ext cx="5852160" cy="14283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2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44063"/>
            <a:ext cx="18288000" cy="12050873"/>
          </a:xfrm>
        </p:spPr>
      </p:pic>
      <p:sp>
        <p:nvSpPr>
          <p:cNvPr id="6" name="TextBox 5"/>
          <p:cNvSpPr txBox="1"/>
          <p:nvPr/>
        </p:nvSpPr>
        <p:spPr>
          <a:xfrm>
            <a:off x="1177071" y="5467285"/>
            <a:ext cx="67294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tx2"/>
                </a:solidFill>
                <a:latin typeface="Franklin Gothic Heavy" panose="020B0903020102020204" pitchFamily="34" charset="0"/>
              </a:rPr>
              <a:t>PRETEST</a:t>
            </a:r>
          </a:p>
        </p:txBody>
      </p:sp>
    </p:spTree>
    <p:extLst>
      <p:ext uri="{BB962C8B-B14F-4D97-AF65-F5344CB8AC3E}">
        <p14:creationId xmlns:p14="http://schemas.microsoft.com/office/powerpoint/2010/main" val="3487824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A2EC5A-D34F-43B4-A0A1-2A4A8FA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200" dirty="0">
                <a:solidFill>
                  <a:schemeClr val="accent1"/>
                </a:solidFill>
                <a:latin typeface="Franklin Gothic Heavy" panose="020B0903020102020204" pitchFamily="34" charset="0"/>
              </a:rPr>
              <a:t>KNOW YOUR AUDIENCE</a:t>
            </a:r>
            <a:endParaRPr lang="en-US" sz="7200" dirty="0">
              <a:solidFill>
                <a:schemeClr val="accent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E2B579-70B0-4318-9009-9A283AF22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Literacy Case Study</a:t>
            </a:r>
            <a:endParaRPr lang="en-US" sz="4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35F01C-61B0-4C1E-8526-C801F5858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7627434" cy="59261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Franklin Gothic Book" panose="020B0503020102020204" pitchFamily="34" charset="0"/>
              </a:rPr>
              <a:t>Which of these are literacy factors that you should take into consideration?</a:t>
            </a:r>
          </a:p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3200" b="1" dirty="0">
                <a:latin typeface="Franklin Gothic Demi" panose="020B0703020102020204" pitchFamily="34" charset="0"/>
              </a:rPr>
              <a:t>Reading Levels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>
                <a:latin typeface="Franklin Gothic Book" panose="020B0503020102020204" pitchFamily="34" charset="0"/>
              </a:rPr>
              <a:t>Time of Day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b="1" dirty="0">
                <a:latin typeface="Franklin Gothic Demi" panose="020B0703020102020204" pitchFamily="34" charset="0"/>
              </a:rPr>
              <a:t>Age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b="1" dirty="0">
                <a:latin typeface="Franklin Gothic Demi" panose="020B0703020102020204" pitchFamily="34" charset="0"/>
              </a:rPr>
              <a:t>Education Level</a:t>
            </a:r>
            <a:endParaRPr lang="en-US" sz="4000" b="1" dirty="0">
              <a:latin typeface="Franklin Gothic Demi" panose="020B0703020102020204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28D63E5-24C5-44E0-9564-330F53CD5E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7626" y="2301875"/>
            <a:ext cx="8080374" cy="6886575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F58DBD-E977-45C2-AE5A-06F0827F29E6}"/>
              </a:ext>
            </a:extLst>
          </p:cNvPr>
          <p:cNvSpPr/>
          <p:nvPr/>
        </p:nvSpPr>
        <p:spPr>
          <a:xfrm rot="5400000">
            <a:off x="7081305" y="6234011"/>
            <a:ext cx="5852160" cy="14283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50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87617" y="4415173"/>
            <a:ext cx="1754645" cy="5395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91376" y="682326"/>
            <a:ext cx="17107201" cy="1154152"/>
          </a:xfrm>
          <a:prstGeom prst="rect">
            <a:avLst/>
          </a:prstGeom>
          <a:noFill/>
        </p:spPr>
        <p:txBody>
          <a:bodyPr wrap="square" lIns="137151" tIns="68575" rIns="137151" bIns="68575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latin typeface="Franklin Gothic Heavy" panose="020B0903020102020204" pitchFamily="34" charset="0"/>
                <a:ea typeface="Montserrat" charset="0"/>
                <a:cs typeface="Montserrat" charset="0"/>
              </a:rPr>
              <a:t>SET OR REVIEW GOALS AND OBJECTIVES</a:t>
            </a:r>
          </a:p>
        </p:txBody>
      </p:sp>
      <p:sp>
        <p:nvSpPr>
          <p:cNvPr id="251" name="Text Placeholder 33"/>
          <p:cNvSpPr txBox="1">
            <a:spLocks/>
          </p:cNvSpPr>
          <p:nvPr/>
        </p:nvSpPr>
        <p:spPr>
          <a:xfrm>
            <a:off x="10828423" y="4415172"/>
            <a:ext cx="5110130" cy="63815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AU" sz="6000" b="1" dirty="0">
                <a:solidFill>
                  <a:schemeClr val="accent3"/>
                </a:solidFill>
                <a:latin typeface="Franklin Gothic Demi" panose="020B0703020102020204" pitchFamily="34" charset="0"/>
              </a:rPr>
              <a:t>Specific</a:t>
            </a:r>
            <a:endParaRPr lang="en-AU" sz="2400" b="1" dirty="0">
              <a:solidFill>
                <a:schemeClr val="accent3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58" name="Text Placeholder 33"/>
          <p:cNvSpPr txBox="1">
            <a:spLocks/>
          </p:cNvSpPr>
          <p:nvPr/>
        </p:nvSpPr>
        <p:spPr>
          <a:xfrm>
            <a:off x="10808304" y="5439113"/>
            <a:ext cx="5110130" cy="63815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AU" sz="6000" b="1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Measurable</a:t>
            </a:r>
            <a:endParaRPr lang="en-AU" sz="2400" b="1" dirty="0">
              <a:solidFill>
                <a:schemeClr val="accent5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65" name="Text Placeholder 33"/>
          <p:cNvSpPr txBox="1">
            <a:spLocks/>
          </p:cNvSpPr>
          <p:nvPr/>
        </p:nvSpPr>
        <p:spPr>
          <a:xfrm>
            <a:off x="10808304" y="6508210"/>
            <a:ext cx="5970586" cy="63815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AU" sz="6000" b="1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Achievable</a:t>
            </a:r>
            <a:endParaRPr lang="en-AU" sz="3200" b="1" dirty="0">
              <a:solidFill>
                <a:schemeClr val="accent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2" name="Text Placeholder 33"/>
          <p:cNvSpPr txBox="1">
            <a:spLocks/>
          </p:cNvSpPr>
          <p:nvPr/>
        </p:nvSpPr>
        <p:spPr>
          <a:xfrm>
            <a:off x="10828423" y="7554859"/>
            <a:ext cx="5110130" cy="63815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AU" sz="6000" b="1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Relevant</a:t>
            </a:r>
            <a:endParaRPr lang="en-AU" sz="3200" b="1" dirty="0">
              <a:solidFill>
                <a:schemeClr val="accent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DB6D26C7-9145-4B9F-B4F4-31837175797E}"/>
              </a:ext>
            </a:extLst>
          </p:cNvPr>
          <p:cNvSpPr txBox="1">
            <a:spLocks/>
          </p:cNvSpPr>
          <p:nvPr/>
        </p:nvSpPr>
        <p:spPr>
          <a:xfrm>
            <a:off x="10808304" y="8601248"/>
            <a:ext cx="5110130" cy="63815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AU" sz="6000" b="1" dirty="0">
                <a:solidFill>
                  <a:schemeClr val="accent4"/>
                </a:solidFill>
                <a:latin typeface="Franklin Gothic Demi" panose="020B0703020102020204" pitchFamily="34" charset="0"/>
              </a:rPr>
              <a:t>Time-bound</a:t>
            </a:r>
            <a:endParaRPr lang="en-AU" sz="2400" b="1" dirty="0">
              <a:solidFill>
                <a:schemeClr val="accent4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D8F680-8917-4D8E-B8E4-4345F3E8E9A8}"/>
              </a:ext>
            </a:extLst>
          </p:cNvPr>
          <p:cNvSpPr txBox="1"/>
          <p:nvPr/>
        </p:nvSpPr>
        <p:spPr>
          <a:xfrm>
            <a:off x="8888140" y="4289140"/>
            <a:ext cx="11314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S</a:t>
            </a:r>
          </a:p>
          <a:p>
            <a:pPr algn="ctr"/>
            <a:r>
              <a:rPr lang="en-GB" sz="72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M</a:t>
            </a:r>
          </a:p>
          <a:p>
            <a:pPr algn="ctr"/>
            <a:r>
              <a:rPr lang="en-GB" sz="72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A</a:t>
            </a:r>
          </a:p>
          <a:p>
            <a:pPr algn="ctr"/>
            <a:r>
              <a:rPr lang="en-GB" sz="72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R</a:t>
            </a:r>
          </a:p>
          <a:p>
            <a:pPr algn="ctr"/>
            <a:r>
              <a:rPr lang="en-GB" sz="72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T</a:t>
            </a:r>
            <a:endParaRPr lang="en-US" sz="72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423B57-A37E-45EF-A237-BDB5A01B3E14}"/>
              </a:ext>
            </a:extLst>
          </p:cNvPr>
          <p:cNvSpPr/>
          <p:nvPr/>
        </p:nvSpPr>
        <p:spPr>
          <a:xfrm>
            <a:off x="3324497" y="2460857"/>
            <a:ext cx="11639006" cy="1828435"/>
          </a:xfrm>
          <a:custGeom>
            <a:avLst/>
            <a:gdLst>
              <a:gd name="connsiteX0" fmla="*/ 0 w 11612880"/>
              <a:gd name="connsiteY0" fmla="*/ 0 h 2104477"/>
              <a:gd name="connsiteX1" fmla="*/ 11612880 w 11612880"/>
              <a:gd name="connsiteY1" fmla="*/ 0 h 2104477"/>
              <a:gd name="connsiteX2" fmla="*/ 11612880 w 11612880"/>
              <a:gd name="connsiteY2" fmla="*/ 2104477 h 2104477"/>
              <a:gd name="connsiteX3" fmla="*/ 0 w 11612880"/>
              <a:gd name="connsiteY3" fmla="*/ 2104477 h 2104477"/>
              <a:gd name="connsiteX4" fmla="*/ 0 w 11612880"/>
              <a:gd name="connsiteY4" fmla="*/ 0 h 2104477"/>
              <a:gd name="connsiteX0" fmla="*/ 0 w 11848011"/>
              <a:gd name="connsiteY0" fmla="*/ 1306286 h 2104477"/>
              <a:gd name="connsiteX1" fmla="*/ 11848011 w 11848011"/>
              <a:gd name="connsiteY1" fmla="*/ 0 h 2104477"/>
              <a:gd name="connsiteX2" fmla="*/ 11848011 w 11848011"/>
              <a:gd name="connsiteY2" fmla="*/ 2104477 h 2104477"/>
              <a:gd name="connsiteX3" fmla="*/ 235131 w 11848011"/>
              <a:gd name="connsiteY3" fmla="*/ 2104477 h 2104477"/>
              <a:gd name="connsiteX4" fmla="*/ 0 w 11848011"/>
              <a:gd name="connsiteY4" fmla="*/ 1306286 h 2104477"/>
              <a:gd name="connsiteX0" fmla="*/ 0 w 11861074"/>
              <a:gd name="connsiteY0" fmla="*/ 143692 h 941883"/>
              <a:gd name="connsiteX1" fmla="*/ 11861074 w 11861074"/>
              <a:gd name="connsiteY1" fmla="*/ 0 h 941883"/>
              <a:gd name="connsiteX2" fmla="*/ 11848011 w 11861074"/>
              <a:gd name="connsiteY2" fmla="*/ 941883 h 941883"/>
              <a:gd name="connsiteX3" fmla="*/ 235131 w 11861074"/>
              <a:gd name="connsiteY3" fmla="*/ 941883 h 941883"/>
              <a:gd name="connsiteX4" fmla="*/ 0 w 11861074"/>
              <a:gd name="connsiteY4" fmla="*/ 143692 h 941883"/>
              <a:gd name="connsiteX0" fmla="*/ 0 w 11861074"/>
              <a:gd name="connsiteY0" fmla="*/ 1309813 h 2108004"/>
              <a:gd name="connsiteX1" fmla="*/ 11861074 w 11861074"/>
              <a:gd name="connsiteY1" fmla="*/ 1166121 h 2108004"/>
              <a:gd name="connsiteX2" fmla="*/ 11848011 w 11861074"/>
              <a:gd name="connsiteY2" fmla="*/ 2108004 h 2108004"/>
              <a:gd name="connsiteX3" fmla="*/ 235131 w 11861074"/>
              <a:gd name="connsiteY3" fmla="*/ 2108004 h 2108004"/>
              <a:gd name="connsiteX4" fmla="*/ 0 w 11861074"/>
              <a:gd name="connsiteY4" fmla="*/ 1309813 h 2108004"/>
              <a:gd name="connsiteX0" fmla="*/ 0 w 11861074"/>
              <a:gd name="connsiteY0" fmla="*/ 1581835 h 2380026"/>
              <a:gd name="connsiteX1" fmla="*/ 11861074 w 11861074"/>
              <a:gd name="connsiteY1" fmla="*/ 1438143 h 2380026"/>
              <a:gd name="connsiteX2" fmla="*/ 11848011 w 11861074"/>
              <a:gd name="connsiteY2" fmla="*/ 2380026 h 2380026"/>
              <a:gd name="connsiteX3" fmla="*/ 235131 w 11861074"/>
              <a:gd name="connsiteY3" fmla="*/ 2380026 h 2380026"/>
              <a:gd name="connsiteX4" fmla="*/ 0 w 11861074"/>
              <a:gd name="connsiteY4" fmla="*/ 1581835 h 2380026"/>
              <a:gd name="connsiteX0" fmla="*/ 0 w 11861074"/>
              <a:gd name="connsiteY0" fmla="*/ 1005835 h 1804026"/>
              <a:gd name="connsiteX1" fmla="*/ 11861074 w 11861074"/>
              <a:gd name="connsiteY1" fmla="*/ 862143 h 1804026"/>
              <a:gd name="connsiteX2" fmla="*/ 11848011 w 11861074"/>
              <a:gd name="connsiteY2" fmla="*/ 1804026 h 1804026"/>
              <a:gd name="connsiteX3" fmla="*/ 235131 w 11861074"/>
              <a:gd name="connsiteY3" fmla="*/ 1804026 h 1804026"/>
              <a:gd name="connsiteX4" fmla="*/ 0 w 11861074"/>
              <a:gd name="connsiteY4" fmla="*/ 1005835 h 1804026"/>
              <a:gd name="connsiteX0" fmla="*/ 0 w 11639006"/>
              <a:gd name="connsiteY0" fmla="*/ 991055 h 1815372"/>
              <a:gd name="connsiteX1" fmla="*/ 11639006 w 11639006"/>
              <a:gd name="connsiteY1" fmla="*/ 873489 h 1815372"/>
              <a:gd name="connsiteX2" fmla="*/ 11625943 w 11639006"/>
              <a:gd name="connsiteY2" fmla="*/ 1815372 h 1815372"/>
              <a:gd name="connsiteX3" fmla="*/ 13063 w 11639006"/>
              <a:gd name="connsiteY3" fmla="*/ 1815372 h 1815372"/>
              <a:gd name="connsiteX4" fmla="*/ 0 w 11639006"/>
              <a:gd name="connsiteY4" fmla="*/ 991055 h 1815372"/>
              <a:gd name="connsiteX0" fmla="*/ 0 w 11639006"/>
              <a:gd name="connsiteY0" fmla="*/ 991055 h 1815372"/>
              <a:gd name="connsiteX1" fmla="*/ 11639006 w 11639006"/>
              <a:gd name="connsiteY1" fmla="*/ 873489 h 1815372"/>
              <a:gd name="connsiteX2" fmla="*/ 11625943 w 11639006"/>
              <a:gd name="connsiteY2" fmla="*/ 1815372 h 1815372"/>
              <a:gd name="connsiteX3" fmla="*/ 13063 w 11639006"/>
              <a:gd name="connsiteY3" fmla="*/ 1815372 h 1815372"/>
              <a:gd name="connsiteX4" fmla="*/ 0 w 11639006"/>
              <a:gd name="connsiteY4" fmla="*/ 991055 h 1815372"/>
              <a:gd name="connsiteX0" fmla="*/ 0 w 11639006"/>
              <a:gd name="connsiteY0" fmla="*/ 991055 h 1815372"/>
              <a:gd name="connsiteX1" fmla="*/ 11639006 w 11639006"/>
              <a:gd name="connsiteY1" fmla="*/ 873489 h 1815372"/>
              <a:gd name="connsiteX2" fmla="*/ 11625943 w 11639006"/>
              <a:gd name="connsiteY2" fmla="*/ 1815372 h 1815372"/>
              <a:gd name="connsiteX3" fmla="*/ 13063 w 11639006"/>
              <a:gd name="connsiteY3" fmla="*/ 1815372 h 1815372"/>
              <a:gd name="connsiteX4" fmla="*/ 0 w 11639006"/>
              <a:gd name="connsiteY4" fmla="*/ 991055 h 1815372"/>
              <a:gd name="connsiteX0" fmla="*/ 0 w 11639006"/>
              <a:gd name="connsiteY0" fmla="*/ 991055 h 1815372"/>
              <a:gd name="connsiteX1" fmla="*/ 11639006 w 11639006"/>
              <a:gd name="connsiteY1" fmla="*/ 873489 h 1815372"/>
              <a:gd name="connsiteX2" fmla="*/ 11625943 w 11639006"/>
              <a:gd name="connsiteY2" fmla="*/ 1815372 h 1815372"/>
              <a:gd name="connsiteX3" fmla="*/ 13063 w 11639006"/>
              <a:gd name="connsiteY3" fmla="*/ 1815372 h 1815372"/>
              <a:gd name="connsiteX4" fmla="*/ 0 w 11639006"/>
              <a:gd name="connsiteY4" fmla="*/ 991055 h 1815372"/>
              <a:gd name="connsiteX0" fmla="*/ 0 w 11639006"/>
              <a:gd name="connsiteY0" fmla="*/ 991055 h 1815372"/>
              <a:gd name="connsiteX1" fmla="*/ 11639006 w 11639006"/>
              <a:gd name="connsiteY1" fmla="*/ 873489 h 1815372"/>
              <a:gd name="connsiteX2" fmla="*/ 11625943 w 11639006"/>
              <a:gd name="connsiteY2" fmla="*/ 1815372 h 1815372"/>
              <a:gd name="connsiteX3" fmla="*/ 13063 w 11639006"/>
              <a:gd name="connsiteY3" fmla="*/ 1815372 h 1815372"/>
              <a:gd name="connsiteX4" fmla="*/ 0 w 11639006"/>
              <a:gd name="connsiteY4" fmla="*/ 991055 h 1815372"/>
              <a:gd name="connsiteX0" fmla="*/ 0 w 11639006"/>
              <a:gd name="connsiteY0" fmla="*/ 991055 h 1828435"/>
              <a:gd name="connsiteX1" fmla="*/ 11639006 w 11639006"/>
              <a:gd name="connsiteY1" fmla="*/ 873489 h 1828435"/>
              <a:gd name="connsiteX2" fmla="*/ 11625943 w 11639006"/>
              <a:gd name="connsiteY2" fmla="*/ 1815372 h 1828435"/>
              <a:gd name="connsiteX3" fmla="*/ 1 w 11639006"/>
              <a:gd name="connsiteY3" fmla="*/ 1828435 h 1828435"/>
              <a:gd name="connsiteX4" fmla="*/ 0 w 11639006"/>
              <a:gd name="connsiteY4" fmla="*/ 991055 h 1828435"/>
              <a:gd name="connsiteX0" fmla="*/ 0 w 11639006"/>
              <a:gd name="connsiteY0" fmla="*/ 991055 h 1828435"/>
              <a:gd name="connsiteX1" fmla="*/ 11639006 w 11639006"/>
              <a:gd name="connsiteY1" fmla="*/ 873489 h 1828435"/>
              <a:gd name="connsiteX2" fmla="*/ 11625943 w 11639006"/>
              <a:gd name="connsiteY2" fmla="*/ 1815372 h 1828435"/>
              <a:gd name="connsiteX3" fmla="*/ 1 w 11639006"/>
              <a:gd name="connsiteY3" fmla="*/ 1828435 h 1828435"/>
              <a:gd name="connsiteX4" fmla="*/ 0 w 11639006"/>
              <a:gd name="connsiteY4" fmla="*/ 991055 h 1828435"/>
              <a:gd name="connsiteX0" fmla="*/ 0 w 11639006"/>
              <a:gd name="connsiteY0" fmla="*/ 991055 h 1828435"/>
              <a:gd name="connsiteX1" fmla="*/ 11639006 w 11639006"/>
              <a:gd name="connsiteY1" fmla="*/ 873489 h 1828435"/>
              <a:gd name="connsiteX2" fmla="*/ 11625943 w 11639006"/>
              <a:gd name="connsiteY2" fmla="*/ 1815372 h 1828435"/>
              <a:gd name="connsiteX3" fmla="*/ 1 w 11639006"/>
              <a:gd name="connsiteY3" fmla="*/ 1828435 h 1828435"/>
              <a:gd name="connsiteX4" fmla="*/ 0 w 11639006"/>
              <a:gd name="connsiteY4" fmla="*/ 991055 h 1828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9006" h="1828435">
                <a:moveTo>
                  <a:pt x="0" y="991055"/>
                </a:moveTo>
                <a:cubicBezTo>
                  <a:pt x="3809999" y="-154122"/>
                  <a:pt x="6339841" y="-450214"/>
                  <a:pt x="11639006" y="873489"/>
                </a:cubicBezTo>
                <a:lnTo>
                  <a:pt x="11625943" y="1815372"/>
                </a:lnTo>
                <a:cubicBezTo>
                  <a:pt x="6487886" y="1018538"/>
                  <a:pt x="4680859" y="1123041"/>
                  <a:pt x="1" y="1828435"/>
                </a:cubicBezTo>
                <a:cubicBezTo>
                  <a:pt x="1" y="1549308"/>
                  <a:pt x="0" y="1270182"/>
                  <a:pt x="0" y="9910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BEFA62-914C-40CA-9D75-7276FB9C1F48}"/>
              </a:ext>
            </a:extLst>
          </p:cNvPr>
          <p:cNvSpPr/>
          <p:nvPr/>
        </p:nvSpPr>
        <p:spPr>
          <a:xfrm>
            <a:off x="6039302" y="3217418"/>
            <a:ext cx="62093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16317"/>
              </a:avLst>
            </a:prstTxWarp>
            <a:spAutoFit/>
          </a:bodyPr>
          <a:lstStyle/>
          <a:p>
            <a:pPr algn="ctr"/>
            <a:r>
              <a:rPr lang="en-US" sz="8000" b="0" cap="none" spc="0" dirty="0">
                <a:ln w="0">
                  <a:noFill/>
                </a:ln>
                <a:solidFill>
                  <a:schemeClr val="bg1"/>
                </a:solidFill>
                <a:latin typeface="Franklin Gothic Heavy" panose="020B0903020102020204" pitchFamily="34" charset="0"/>
              </a:rPr>
              <a:t>GOALS</a:t>
            </a:r>
            <a:endParaRPr lang="en-US" sz="5400" b="0" cap="none" spc="0" dirty="0">
              <a:ln w="0">
                <a:noFill/>
              </a:ln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3CBC9E-1016-41AD-A78C-374E31C60097}"/>
              </a:ext>
            </a:extLst>
          </p:cNvPr>
          <p:cNvSpPr txBox="1"/>
          <p:nvPr/>
        </p:nvSpPr>
        <p:spPr>
          <a:xfrm>
            <a:off x="3208209" y="6622477"/>
            <a:ext cx="405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1"/>
                </a:solidFill>
                <a:latin typeface="Franklin Gothic Demi" panose="020B0703020102020204" pitchFamily="34" charset="0"/>
              </a:rPr>
              <a:t>OBJECTIVES</a:t>
            </a:r>
            <a:endParaRPr lang="en-US" sz="5400" dirty="0">
              <a:solidFill>
                <a:schemeClr val="accent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967D1B61-3F72-4976-AE1A-70EB76C371D2}"/>
              </a:ext>
            </a:extLst>
          </p:cNvPr>
          <p:cNvSpPr/>
          <p:nvPr/>
        </p:nvSpPr>
        <p:spPr>
          <a:xfrm>
            <a:off x="7342968" y="4545838"/>
            <a:ext cx="840242" cy="51337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2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182E2-F120-4CC0-8F3B-B5419FAB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7106"/>
            <a:ext cx="16459200" cy="1714500"/>
          </a:xfrm>
        </p:spPr>
        <p:txBody>
          <a:bodyPr>
            <a:normAutofit/>
          </a:bodyPr>
          <a:lstStyle/>
          <a:p>
            <a:r>
              <a:rPr lang="en-GB" sz="8000" dirty="0">
                <a:solidFill>
                  <a:schemeClr val="accent1"/>
                </a:solidFill>
                <a:latin typeface="Franklin Gothic Heavy" panose="020B0903020102020204" pitchFamily="34" charset="0"/>
              </a:rPr>
              <a:t>TIME TO PRACTICE</a:t>
            </a:r>
            <a:endParaRPr lang="en-US" sz="8000" dirty="0">
              <a:solidFill>
                <a:schemeClr val="accent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43B98-E6BF-454F-AB73-E48AA1129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43991"/>
            <a:ext cx="16459200" cy="6788150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7150" indent="0" algn="ctr">
              <a:buNone/>
            </a:pPr>
            <a:endParaRPr lang="en-US" sz="5400" dirty="0"/>
          </a:p>
          <a:p>
            <a:pPr marL="57150" indent="0" algn="ctr">
              <a:buNone/>
            </a:pPr>
            <a:r>
              <a:rPr lang="en-US" sz="54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Participants will learn about fruits and vegetables.</a:t>
            </a:r>
          </a:p>
          <a:p>
            <a:pPr marL="57150" indent="0" algn="ctr">
              <a:buNone/>
            </a:pPr>
            <a:endParaRPr lang="en-US" sz="5400" dirty="0">
              <a:latin typeface="Franklin Gothic Medium" panose="020B0603020102020204" pitchFamily="34" charset="0"/>
            </a:endParaRPr>
          </a:p>
          <a:p>
            <a:pPr marL="57150" indent="0" algn="ctr">
              <a:buNone/>
            </a:pPr>
            <a:r>
              <a:rPr lang="en-US" sz="5400" dirty="0">
                <a:solidFill>
                  <a:schemeClr val="accent3"/>
                </a:solidFill>
                <a:latin typeface="Franklin Gothic Medium" panose="020B0603020102020204" pitchFamily="34" charset="0"/>
              </a:rPr>
              <a:t>Participants will change their mind about junk food.</a:t>
            </a:r>
          </a:p>
          <a:p>
            <a:pPr marL="57150" indent="0" algn="ctr">
              <a:buNone/>
            </a:pPr>
            <a:endParaRPr lang="en-US" sz="5400" dirty="0">
              <a:latin typeface="Franklin Gothic Medium" panose="020B0603020102020204" pitchFamily="34" charset="0"/>
            </a:endParaRPr>
          </a:p>
          <a:p>
            <a:pPr marL="57150" indent="0" algn="ctr">
              <a:buNone/>
            </a:pPr>
            <a:r>
              <a:rPr lang="en-US" sz="5400" dirty="0">
                <a:solidFill>
                  <a:schemeClr val="accent4"/>
                </a:solidFill>
                <a:latin typeface="Franklin Gothic Medium" panose="020B0603020102020204" pitchFamily="34" charset="0"/>
              </a:rPr>
              <a:t>Participants will eat healthier. </a:t>
            </a:r>
          </a:p>
          <a:p>
            <a:pPr marL="57150" indent="0" algn="ctr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54406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46049" y="8377433"/>
            <a:ext cx="3679901" cy="130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FOOD </a:t>
            </a:r>
          </a:p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accent2"/>
                </a:solidFill>
                <a:latin typeface="Franklin Gothic Demi" panose="020B0703020102020204" pitchFamily="34" charset="0"/>
              </a:rPr>
              <a:t>DEMONSTRATIONS</a:t>
            </a:r>
            <a:endParaRPr lang="en-US" sz="2800" dirty="0">
              <a:solidFill>
                <a:schemeClr val="accent2"/>
              </a:solidFill>
              <a:latin typeface="Franklin Gothic Demi" panose="020B07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59214" y="3771106"/>
            <a:ext cx="3318517" cy="1307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INTERACTIVE</a:t>
            </a:r>
          </a:p>
          <a:p>
            <a:pPr algn="ctr">
              <a:lnSpc>
                <a:spcPct val="130000"/>
              </a:lnSpc>
            </a:pPr>
            <a:r>
              <a:rPr lang="en-GB" sz="3200" b="1" dirty="0">
                <a:solidFill>
                  <a:schemeClr val="accent5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 </a:t>
            </a:r>
            <a:endParaRPr lang="en-US" sz="3200" dirty="0">
              <a:solidFill>
                <a:schemeClr val="accent5"/>
              </a:solidFill>
              <a:latin typeface="Franklin Gothic Demi" panose="020B07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754656" y="8753342"/>
            <a:ext cx="3318517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chemeClr val="accent3"/>
                </a:solidFill>
                <a:latin typeface="Franklin Gothic Demi" panose="020B0703020102020204" pitchFamily="34" charset="0"/>
              </a:rPr>
              <a:t>DISCUSSIONS</a:t>
            </a:r>
            <a:endParaRPr lang="en-US" sz="2800" dirty="0">
              <a:solidFill>
                <a:schemeClr val="accent3"/>
              </a:solidFill>
              <a:latin typeface="Franklin Gothic Demi" panose="020B07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347715" y="4081977"/>
            <a:ext cx="3318517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3200" b="1" dirty="0">
                <a:solidFill>
                  <a:schemeClr val="accent4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US" sz="3200" b="1" dirty="0">
                <a:solidFill>
                  <a:schemeClr val="accent4"/>
                </a:solidFill>
                <a:latin typeface="Franklin Gothic Demi" panose="020B07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OLE PLAYING</a:t>
            </a:r>
            <a:endParaRPr lang="en-US" sz="3200" dirty="0">
              <a:solidFill>
                <a:schemeClr val="accent4"/>
              </a:solidFill>
              <a:latin typeface="Franklin Gothic Demi" panose="020B0703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F848908-F80F-47D8-94F5-E7BC6D8F05BE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6044" y="5891348"/>
            <a:ext cx="4566042" cy="4416921"/>
          </a:xfr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66A504C-EEF6-409E-BE65-AFA044ED132B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11455"/>
            <a:ext cx="4566042" cy="4416921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87265D01-E66A-4C6C-A305-BC72C3378170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9702" y="2211455"/>
            <a:ext cx="4566042" cy="4416922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4D3C2B9-E741-4DF9-B75E-6869C1099A36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95745" y="5891347"/>
            <a:ext cx="4582724" cy="4388351"/>
          </a:xfr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5F3AC6B6-F67A-4531-9FA9-00417C15C7F2}"/>
              </a:ext>
            </a:extLst>
          </p:cNvPr>
          <p:cNvSpPr txBox="1">
            <a:spLocks/>
          </p:cNvSpPr>
          <p:nvPr/>
        </p:nvSpPr>
        <p:spPr>
          <a:xfrm>
            <a:off x="1141654" y="200825"/>
            <a:ext cx="16459200" cy="17145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>
                <a:solidFill>
                  <a:schemeClr val="accent1"/>
                </a:solidFill>
                <a:latin typeface="Franklin Gothic Heavy" panose="020B0903020102020204" pitchFamily="34" charset="0"/>
              </a:rPr>
              <a:t>CHOOSE YOUR TEACHING METHODS</a:t>
            </a:r>
            <a:endParaRPr lang="en-US" sz="8000" dirty="0">
              <a:solidFill>
                <a:schemeClr val="accent1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19E0C-3366-41CF-8D28-DAC7346FC95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538" y="7285527"/>
            <a:ext cx="1831443" cy="135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BA96FB-46A2-4E9F-AE3B-A4C22CD1696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237" y="2434179"/>
            <a:ext cx="1186151" cy="1083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996734-DBFE-4D92-963F-A7D6DA4C8F4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1400" y="2574228"/>
            <a:ext cx="1585994" cy="1329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519290-FCF6-4CC9-9CCC-D07AC065808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297" y="7031921"/>
            <a:ext cx="1268078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9FCC29-B154-4C63-A7EA-0F5B1D362D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"/>
          <a:stretch/>
        </p:blipFill>
        <p:spPr>
          <a:xfrm>
            <a:off x="0" y="1"/>
            <a:ext cx="18288000" cy="44134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12" y="4438994"/>
            <a:ext cx="18285178" cy="28976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7" tIns="91423" rIns="182847" bIns="91423" rtlCol="0" anchor="ctr"/>
          <a:lstStyle/>
          <a:p>
            <a:pPr algn="ctr"/>
            <a:endParaRPr lang="id-ID" sz="2100"/>
          </a:p>
        </p:txBody>
      </p:sp>
      <p:sp>
        <p:nvSpPr>
          <p:cNvPr id="18" name="Rectangle 17"/>
          <p:cNvSpPr/>
          <p:nvPr/>
        </p:nvSpPr>
        <p:spPr>
          <a:xfrm>
            <a:off x="1412" y="7387803"/>
            <a:ext cx="18285178" cy="28976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7" tIns="91423" rIns="182847" bIns="91423" rtlCol="0" anchor="ctr"/>
          <a:lstStyle/>
          <a:p>
            <a:pPr algn="ctr"/>
            <a:endParaRPr lang="id-ID" sz="21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37A50D-C6B7-4414-B519-E06201E51D2D}"/>
              </a:ext>
            </a:extLst>
          </p:cNvPr>
          <p:cNvSpPr txBox="1"/>
          <p:nvPr/>
        </p:nvSpPr>
        <p:spPr>
          <a:xfrm>
            <a:off x="9191925" y="1543173"/>
            <a:ext cx="8493105" cy="2400623"/>
          </a:xfrm>
          <a:prstGeom prst="rect">
            <a:avLst/>
          </a:prstGeom>
          <a:solidFill>
            <a:schemeClr val="tx2"/>
          </a:solidFill>
        </p:spPr>
        <p:txBody>
          <a:bodyPr wrap="square" lIns="182847" tIns="91423" rIns="182847" bIns="91423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YOUR FOOD DEMONSTRATION</a:t>
            </a:r>
            <a:endParaRPr lang="id-ID" sz="7200" b="1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776" y="5144108"/>
            <a:ext cx="4936589" cy="1661703"/>
          </a:xfrm>
          <a:prstGeom prst="rect">
            <a:avLst/>
          </a:prstGeom>
          <a:noFill/>
        </p:spPr>
        <p:txBody>
          <a:bodyPr wrap="square" lIns="182847" tIns="91423" rIns="182847" bIns="91423" rtlCol="0">
            <a:spAutoFit/>
          </a:bodyPr>
          <a:lstStyle/>
          <a:p>
            <a:pPr algn="ctr"/>
            <a:r>
              <a:rPr lang="en-GB" sz="4799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Explain what you are doing.</a:t>
            </a:r>
            <a:endParaRPr lang="id-ID" sz="4799" b="1">
              <a:solidFill>
                <a:schemeClr val="tx1">
                  <a:lumMod val="85000"/>
                  <a:lumOff val="15000"/>
                </a:schemeClr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239016" y="4433906"/>
            <a:ext cx="0" cy="29180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144834" y="4433906"/>
            <a:ext cx="0" cy="29180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144834" y="7387802"/>
            <a:ext cx="0" cy="29180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39016" y="7387802"/>
            <a:ext cx="0" cy="29180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DFAED2B-7BBC-4156-97E9-EBE8644B9E5D}"/>
              </a:ext>
            </a:extLst>
          </p:cNvPr>
          <p:cNvSpPr txBox="1"/>
          <p:nvPr/>
        </p:nvSpPr>
        <p:spPr>
          <a:xfrm>
            <a:off x="697044" y="7608938"/>
            <a:ext cx="4936589" cy="2400238"/>
          </a:xfrm>
          <a:prstGeom prst="rect">
            <a:avLst/>
          </a:prstGeom>
          <a:noFill/>
        </p:spPr>
        <p:txBody>
          <a:bodyPr wrap="square" lIns="182847" tIns="91423" rIns="182847" bIns="91423" rtlCol="0">
            <a:spAutoFit/>
          </a:bodyPr>
          <a:lstStyle/>
          <a:p>
            <a:pPr algn="ctr"/>
            <a:r>
              <a:rPr lang="en-GB" sz="4799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Choose affordable ingredients. </a:t>
            </a:r>
            <a:endParaRPr lang="id-ID" sz="4799" b="1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C8D48C-91C6-43C6-91AF-8073354225A6}"/>
              </a:ext>
            </a:extLst>
          </p:cNvPr>
          <p:cNvSpPr txBox="1"/>
          <p:nvPr/>
        </p:nvSpPr>
        <p:spPr>
          <a:xfrm>
            <a:off x="12744618" y="7978206"/>
            <a:ext cx="4936589" cy="1661703"/>
          </a:xfrm>
          <a:prstGeom prst="rect">
            <a:avLst/>
          </a:prstGeom>
          <a:noFill/>
        </p:spPr>
        <p:txBody>
          <a:bodyPr wrap="square" lIns="182847" tIns="91423" rIns="182847" bIns="91423" rtlCol="0">
            <a:spAutoFit/>
          </a:bodyPr>
          <a:lstStyle/>
          <a:p>
            <a:pPr algn="ctr"/>
            <a:r>
              <a:rPr lang="en-GB" sz="4799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Allow adequate time for demo. </a:t>
            </a:r>
            <a:endParaRPr lang="id-ID" sz="4799" b="1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583779-34C0-4098-ADDB-E7B42E28A2ED}"/>
              </a:ext>
            </a:extLst>
          </p:cNvPr>
          <p:cNvSpPr txBox="1"/>
          <p:nvPr/>
        </p:nvSpPr>
        <p:spPr>
          <a:xfrm>
            <a:off x="6534774" y="7738836"/>
            <a:ext cx="5314303" cy="2215957"/>
          </a:xfrm>
          <a:prstGeom prst="rect">
            <a:avLst/>
          </a:prstGeom>
          <a:noFill/>
        </p:spPr>
        <p:txBody>
          <a:bodyPr wrap="square" lIns="182847" tIns="91423" rIns="182847" bIns="91423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Pick age and culturally appropriate recipes.</a:t>
            </a:r>
            <a:endParaRPr lang="id-ID" sz="4400" b="1">
              <a:solidFill>
                <a:schemeClr val="tx1">
                  <a:lumMod val="85000"/>
                  <a:lumOff val="1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6548E8-9AC0-4DB1-98E9-C947111E6FFB}"/>
              </a:ext>
            </a:extLst>
          </p:cNvPr>
          <p:cNvSpPr txBox="1"/>
          <p:nvPr/>
        </p:nvSpPr>
        <p:spPr>
          <a:xfrm>
            <a:off x="12629449" y="5144108"/>
            <a:ext cx="4936589" cy="1661703"/>
          </a:xfrm>
          <a:prstGeom prst="rect">
            <a:avLst/>
          </a:prstGeom>
          <a:noFill/>
        </p:spPr>
        <p:txBody>
          <a:bodyPr wrap="square" lIns="182847" tIns="91423" rIns="182847" bIns="91423" rtlCol="0">
            <a:spAutoFit/>
          </a:bodyPr>
          <a:lstStyle/>
          <a:p>
            <a:pPr algn="ctr"/>
            <a:r>
              <a:rPr lang="en-GB" sz="4799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Relate demo to lesson topic. </a:t>
            </a:r>
            <a:endParaRPr lang="id-ID" sz="4799" b="1">
              <a:solidFill>
                <a:schemeClr val="tx1">
                  <a:lumMod val="85000"/>
                  <a:lumOff val="1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78F0D6-5F61-4ED3-87FF-C7EF190B50DF}"/>
              </a:ext>
            </a:extLst>
          </p:cNvPr>
          <p:cNvSpPr txBox="1"/>
          <p:nvPr/>
        </p:nvSpPr>
        <p:spPr>
          <a:xfrm>
            <a:off x="6723631" y="5144108"/>
            <a:ext cx="4936589" cy="1661703"/>
          </a:xfrm>
          <a:prstGeom prst="rect">
            <a:avLst/>
          </a:prstGeom>
          <a:noFill/>
        </p:spPr>
        <p:txBody>
          <a:bodyPr wrap="square" lIns="182847" tIns="91423" rIns="182847" bIns="91423" rtlCol="0">
            <a:spAutoFit/>
          </a:bodyPr>
          <a:lstStyle/>
          <a:p>
            <a:pPr algn="ctr"/>
            <a:r>
              <a:rPr lang="en-GB" sz="4799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Discuss substitutions. </a:t>
            </a:r>
            <a:endParaRPr lang="id-ID" sz="4799" b="1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96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264583" y="-1"/>
            <a:ext cx="7094939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7" tIns="91423" rIns="182847" bIns="91423" rtlCol="0" anchor="ctr"/>
          <a:lstStyle/>
          <a:p>
            <a:pPr algn="ctr"/>
            <a:endParaRPr lang="id-ID" sz="210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E5B9E30-EF7B-47B2-B7B5-CF04054F816C}"/>
              </a:ext>
            </a:extLst>
          </p:cNvPr>
          <p:cNvSpPr txBox="1"/>
          <p:nvPr/>
        </p:nvSpPr>
        <p:spPr>
          <a:xfrm>
            <a:off x="12763241" y="3942393"/>
            <a:ext cx="4452609" cy="2400623"/>
          </a:xfrm>
          <a:prstGeom prst="rect">
            <a:avLst/>
          </a:prstGeom>
          <a:noFill/>
        </p:spPr>
        <p:txBody>
          <a:bodyPr wrap="square" lIns="182847" tIns="91423" rIns="182847" bIns="91423" rtlCol="0">
            <a:spAutoFit/>
          </a:bodyPr>
          <a:lstStyle/>
          <a:p>
            <a:r>
              <a:rPr lang="en-GB" sz="7200" b="1" dirty="0">
                <a:solidFill>
                  <a:schemeClr val="bg1"/>
                </a:solidFill>
                <a:latin typeface="Franklin Gothic Heavy" panose="020B0903020102020204" pitchFamily="34" charset="0"/>
              </a:rPr>
              <a:t>FOOD SAFETY</a:t>
            </a:r>
            <a:endParaRPr lang="id-ID" sz="7200" b="1">
              <a:solidFill>
                <a:schemeClr val="tx1">
                  <a:lumMod val="85000"/>
                  <a:lumOff val="15000"/>
                </a:schemeClr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741743" y="553367"/>
            <a:ext cx="4589340" cy="4589340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tretch>
            <a:fillRect/>
          </a:stretch>
        </p:blipFill>
        <p:spPr>
          <a:xfrm>
            <a:off x="6003589" y="553367"/>
            <a:ext cx="4572343" cy="4589340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tretch>
            <a:fillRect/>
          </a:stretch>
        </p:blipFill>
        <p:spPr>
          <a:xfrm>
            <a:off x="791333" y="5281050"/>
            <a:ext cx="4539750" cy="4573130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tretch>
            <a:fillRect/>
          </a:stretch>
        </p:blipFill>
        <p:spPr>
          <a:xfrm>
            <a:off x="6019734" y="5281050"/>
            <a:ext cx="4540053" cy="4523175"/>
          </a:xfrm>
        </p:spPr>
      </p:pic>
    </p:spTree>
    <p:extLst>
      <p:ext uri="{BB962C8B-B14F-4D97-AF65-F5344CB8AC3E}">
        <p14:creationId xmlns:p14="http://schemas.microsoft.com/office/powerpoint/2010/main" val="1753067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9D91485-4E70-4963-B817-01A9E68714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147" t="-3750" r="-20502" b="-4102"/>
          <a:stretch/>
        </p:blipFill>
        <p:spPr>
          <a:xfrm>
            <a:off x="893202" y="2449326"/>
            <a:ext cx="2016252" cy="2015941"/>
          </a:xfrm>
          <a:noFill/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7989F0D-1B36-45C9-8268-D6C1A0ACDD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973" t="-5359" r="-69973" b="-3316"/>
          <a:stretch/>
        </p:blipFill>
        <p:spPr>
          <a:xfrm>
            <a:off x="5633588" y="2449326"/>
            <a:ext cx="2016252" cy="2015941"/>
          </a:xfrm>
          <a:noFill/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0A46B00-5451-4A42-8E64-520B23D4638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94" t="-25578" r="-2834" b="-20163"/>
          <a:stretch/>
        </p:blipFill>
        <p:spPr>
          <a:xfrm>
            <a:off x="10497545" y="2444755"/>
            <a:ext cx="2016252" cy="2015941"/>
          </a:xfrm>
          <a:noFill/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EB529B8-AC9A-45D5-9E91-73A7AF9F9CF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03" t="-3838" r="-5392" b="-5567"/>
          <a:stretch/>
        </p:blipFill>
        <p:spPr>
          <a:xfrm rot="5400000">
            <a:off x="15361500" y="2444755"/>
            <a:ext cx="2016252" cy="2015941"/>
          </a:xfrm>
          <a:noFill/>
        </p:spPr>
      </p:pic>
      <p:pic>
        <p:nvPicPr>
          <p:cNvPr id="45" name="Picture Placeholder 44">
            <a:extLst>
              <a:ext uri="{FF2B5EF4-FFF2-40B4-BE49-F238E27FC236}">
                <a16:creationId xmlns:a16="http://schemas.microsoft.com/office/drawing/2014/main" id="{F1DBFBB4-52C6-4449-A3E5-D87D5E8BE0B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13" t="-6396" r="-10625" b="-2485"/>
          <a:stretch/>
        </p:blipFill>
        <p:spPr>
          <a:xfrm>
            <a:off x="15361500" y="6045008"/>
            <a:ext cx="2016252" cy="2015941"/>
          </a:xfrm>
          <a:noFill/>
        </p:spPr>
      </p:pic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7E3EA59F-40E7-49FA-8C8C-99445B36A51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10" t="-57774" r="-3685" b="-44463"/>
          <a:stretch/>
        </p:blipFill>
        <p:spPr>
          <a:xfrm>
            <a:off x="10497545" y="6045008"/>
            <a:ext cx="2016252" cy="2015941"/>
          </a:xfrm>
          <a:noFill/>
        </p:spPr>
      </p:pic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E7ADA7B4-76AE-4BD7-9E7A-0AF27CF326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47" t="-8586" r="-4879" b="-5701"/>
          <a:stretch/>
        </p:blipFill>
        <p:spPr>
          <a:xfrm>
            <a:off x="5633588" y="6049579"/>
            <a:ext cx="2016252" cy="2015941"/>
          </a:xfrm>
          <a:noFill/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91805C25-44F8-43B1-8EEA-A089059ED0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023" t="-3457" r="-26144" b="-2579"/>
          <a:stretch/>
        </p:blipFill>
        <p:spPr>
          <a:xfrm>
            <a:off x="893202" y="6049579"/>
            <a:ext cx="2016252" cy="2015941"/>
          </a:xfrm>
          <a:noFill/>
        </p:spPr>
      </p:pic>
      <p:sp>
        <p:nvSpPr>
          <p:cNvPr id="21" name="Rectangle 20"/>
          <p:cNvSpPr/>
          <p:nvPr/>
        </p:nvSpPr>
        <p:spPr>
          <a:xfrm>
            <a:off x="589527" y="4669958"/>
            <a:ext cx="2625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accent1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DAIRY</a:t>
            </a:r>
            <a:endParaRPr lang="en-US" sz="1800" dirty="0">
              <a:solidFill>
                <a:schemeClr val="accent1"/>
              </a:solidFill>
              <a:latin typeface="Franklin Gothic Medium" panose="020B06030201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29181" y="4675668"/>
            <a:ext cx="2625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chemeClr val="accent2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WHEAT</a:t>
            </a:r>
            <a:endParaRPr lang="en-US" sz="1800" dirty="0">
              <a:solidFill>
                <a:schemeClr val="accent2"/>
              </a:solidFill>
              <a:latin typeface="Franklin Gothic Medium" panose="020B06030201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200908" y="4669958"/>
            <a:ext cx="2625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accent3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EGG</a:t>
            </a:r>
            <a:endParaRPr lang="en-US" sz="3200" dirty="0">
              <a:solidFill>
                <a:schemeClr val="accent3"/>
              </a:solidFill>
              <a:latin typeface="Franklin Gothic Medium" panose="020B06030201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072634" y="4673521"/>
            <a:ext cx="2625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accent4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SOY</a:t>
            </a:r>
            <a:endParaRPr lang="en-US" sz="3200" dirty="0">
              <a:solidFill>
                <a:schemeClr val="accent4"/>
              </a:solidFill>
              <a:latin typeface="Franklin Gothic Medium" panose="020B06030201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8460" y="8192256"/>
            <a:ext cx="2625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accent4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PEANUT</a:t>
            </a:r>
            <a:endParaRPr lang="en-US" sz="3200" dirty="0">
              <a:solidFill>
                <a:schemeClr val="accent4"/>
              </a:solidFill>
              <a:latin typeface="Franklin Gothic Medium" panose="020B06030201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29181" y="8192257"/>
            <a:ext cx="2625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accent3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TREENUT</a:t>
            </a:r>
            <a:endParaRPr lang="en-US" sz="3200" dirty="0">
              <a:solidFill>
                <a:schemeClr val="accent3"/>
              </a:solidFill>
              <a:latin typeface="Franklin Gothic Medium" panose="020B06030201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192386" y="8192257"/>
            <a:ext cx="2625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accent1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FISH</a:t>
            </a:r>
            <a:endParaRPr lang="en-US" sz="3200" dirty="0">
              <a:solidFill>
                <a:schemeClr val="accent1"/>
              </a:solidFill>
              <a:latin typeface="Franklin Gothic Medium" panose="020B06030201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055592" y="8192257"/>
            <a:ext cx="2625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accent2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SHELLFISH</a:t>
            </a:r>
            <a:endParaRPr lang="en-US" sz="3200" dirty="0">
              <a:solidFill>
                <a:schemeClr val="accent2"/>
              </a:solidFill>
              <a:latin typeface="Franklin Gothic Medium" panose="020B06030201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65304" y="2270467"/>
            <a:ext cx="640893" cy="64089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latin typeface="Raleway" panose="020B0503030101060003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146118" y="2270465"/>
            <a:ext cx="640893" cy="64089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latin typeface="Raleway" panose="020B0503030101060003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009323" y="2270465"/>
            <a:ext cx="640893" cy="64089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latin typeface="Raleway" panose="020B0503030101060003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6872528" y="2270464"/>
            <a:ext cx="640893" cy="640892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latin typeface="Raleway" panose="020B0503030101060003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565304" y="5880588"/>
            <a:ext cx="640893" cy="640892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latin typeface="Raleway" panose="020B0503030101060003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146118" y="5880587"/>
            <a:ext cx="640893" cy="64089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latin typeface="Raleway" panose="020B0503030101060003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2009323" y="5866579"/>
            <a:ext cx="640893" cy="64089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latin typeface="Raleway" panose="020B0503030101060003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6872528" y="5880587"/>
            <a:ext cx="640893" cy="64089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latin typeface="Raleway" panose="020B05030301010600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13005" y="660149"/>
            <a:ext cx="14054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2"/>
                </a:solidFill>
                <a:latin typeface="Franklin Gothic Heavy" panose="020B0903020102020204" pitchFamily="34" charset="0"/>
                <a:ea typeface="Montserrat" charset="0"/>
                <a:cs typeface="Montserrat" charset="0"/>
              </a:rPr>
              <a:t>FOOD ALLERGIES</a:t>
            </a:r>
          </a:p>
        </p:txBody>
      </p:sp>
    </p:spTree>
    <p:extLst>
      <p:ext uri="{BB962C8B-B14F-4D97-AF65-F5344CB8AC3E}">
        <p14:creationId xmlns:p14="http://schemas.microsoft.com/office/powerpoint/2010/main" val="4031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EEE1D1-4E36-4C55-96C8-2EB89098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>
                <a:solidFill>
                  <a:schemeClr val="tx2"/>
                </a:solidFill>
                <a:latin typeface="Franklin Gothic Heavy" panose="020B0903020102020204" pitchFamily="34" charset="0"/>
              </a:rPr>
              <a:t>PLAN OR REVIEW YOUR EVALUATION</a:t>
            </a:r>
            <a:endParaRPr lang="en-US" sz="6600" dirty="0">
              <a:solidFill>
                <a:schemeClr val="tx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791344-05DB-434D-A984-97C570488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0050" y="6062662"/>
            <a:ext cx="8080375" cy="960438"/>
          </a:xfrm>
          <a:solidFill>
            <a:schemeClr val="accent3"/>
          </a:solidFill>
        </p:spPr>
        <p:txBody>
          <a:bodyPr anchor="ctr">
            <a:norm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PROCESS EVALUATION</a:t>
            </a:r>
            <a:endParaRPr lang="en-US" sz="32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0A69355-7662-4372-847A-8497C3EF4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0049" y="7029257"/>
            <a:ext cx="8080375" cy="2536321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Franklin Gothic Book" panose="020B0503020102020204" pitchFamily="34" charset="0"/>
              </a:rPr>
              <a:t>Was the lesson conducted as planned?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200" dirty="0">
                <a:latin typeface="Franklin Gothic Book" panose="020B0503020102020204" pitchFamily="34" charset="0"/>
              </a:rPr>
              <a:t>D</a:t>
            </a:r>
            <a:r>
              <a:rPr lang="en-US" sz="3200" dirty="0">
                <a:latin typeface="Franklin Gothic Book" panose="020B0503020102020204" pitchFamily="34" charset="0"/>
              </a:rPr>
              <a:t>id audience represent target audience?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latin typeface="Franklin Gothic Book" panose="020B0503020102020204" pitchFamily="34" charset="0"/>
              </a:rPr>
              <a:t>Was program delivered as intended?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latin typeface="Franklin Gothic Book" panose="020B0503020102020204" pitchFamily="34" charset="0"/>
              </a:rPr>
              <a:t>Was educator prepared and engaged?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BC2196-96A4-4AE9-AA67-CCE1EF5C2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5"/>
          </a:solidFill>
        </p:spPr>
        <p:txBody>
          <a:bodyPr anchor="ctr">
            <a:norm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OUTCOME EVALUATION</a:t>
            </a:r>
            <a:endParaRPr lang="en-US" sz="32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4E30358-38A4-40FE-8C87-725C47268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90050" y="3262313"/>
            <a:ext cx="8083550" cy="2536321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Franklin Gothic Book" panose="020B0503020102020204" pitchFamily="34" charset="0"/>
              </a:rPr>
              <a:t>How well does the lesson change the audience’s: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200" dirty="0">
                <a:latin typeface="Franklin Gothic Book" panose="020B0503020102020204" pitchFamily="34" charset="0"/>
              </a:rPr>
              <a:t>Knowledge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200" dirty="0">
                <a:latin typeface="Franklin Gothic Book" panose="020B0503020102020204" pitchFamily="34" charset="0"/>
              </a:rPr>
              <a:t>Commitment to change their behavior</a:t>
            </a:r>
            <a:endParaRPr lang="en-US" sz="3200" dirty="0">
              <a:latin typeface="Franklin Gothic Book" panose="020B05030201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33A5F18-7B9F-43EE-8BF8-03C8D773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42" y="2322009"/>
            <a:ext cx="6957438" cy="692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76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7485E3-31D4-4602-A1BA-CC0D2794A622}"/>
              </a:ext>
            </a:extLst>
          </p:cNvPr>
          <p:cNvSpPr/>
          <p:nvPr/>
        </p:nvSpPr>
        <p:spPr>
          <a:xfrm>
            <a:off x="1265511" y="1230676"/>
            <a:ext cx="4237464" cy="78548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911701" y="1230675"/>
            <a:ext cx="10110788" cy="18784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3" tIns="91431" rIns="182863" bIns="91431" rtlCol="0" anchor="ctr"/>
          <a:lstStyle/>
          <a:p>
            <a:pPr algn="ctr"/>
            <a:endParaRPr lang="id-ID" sz="2100"/>
          </a:p>
        </p:txBody>
      </p:sp>
      <p:sp>
        <p:nvSpPr>
          <p:cNvPr id="15" name="Oval 14"/>
          <p:cNvSpPr/>
          <p:nvPr/>
        </p:nvSpPr>
        <p:spPr>
          <a:xfrm>
            <a:off x="7505655" y="1844495"/>
            <a:ext cx="829810" cy="8298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911701" y="5365749"/>
            <a:ext cx="10110788" cy="18557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3" tIns="91431" rIns="182863" bIns="91431" rtlCol="0" anchor="ctr"/>
          <a:lstStyle/>
          <a:p>
            <a:pPr algn="ctr"/>
            <a:endParaRPr lang="id-ID" sz="2100"/>
          </a:p>
        </p:txBody>
      </p:sp>
      <p:sp>
        <p:nvSpPr>
          <p:cNvPr id="16" name="Rectangle 15"/>
          <p:cNvSpPr/>
          <p:nvPr/>
        </p:nvSpPr>
        <p:spPr>
          <a:xfrm>
            <a:off x="6911701" y="3305950"/>
            <a:ext cx="10110788" cy="185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3" tIns="91431" rIns="182863" bIns="91431" rtlCol="0" anchor="ctr"/>
          <a:lstStyle/>
          <a:p>
            <a:pPr algn="ctr"/>
            <a:endParaRPr lang="id-ID" sz="2100"/>
          </a:p>
        </p:txBody>
      </p:sp>
      <p:sp>
        <p:nvSpPr>
          <p:cNvPr id="8" name="TextBox 7"/>
          <p:cNvSpPr txBox="1"/>
          <p:nvPr/>
        </p:nvSpPr>
        <p:spPr>
          <a:xfrm>
            <a:off x="8837898" y="1674634"/>
            <a:ext cx="6595390" cy="1169533"/>
          </a:xfrm>
          <a:prstGeom prst="rect">
            <a:avLst/>
          </a:prstGeom>
          <a:noFill/>
        </p:spPr>
        <p:txBody>
          <a:bodyPr wrap="square" lIns="182863" tIns="91431" rIns="182863" bIns="91431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What should you know about your audience?</a:t>
            </a:r>
            <a:endParaRPr lang="id-ID" sz="2100" b="1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7898" y="3701848"/>
            <a:ext cx="7775783" cy="1169533"/>
          </a:xfrm>
          <a:prstGeom prst="rect">
            <a:avLst/>
          </a:prstGeom>
          <a:noFill/>
        </p:spPr>
        <p:txBody>
          <a:bodyPr wrap="square" lIns="182863" tIns="91431" rIns="182863" bIns="91431" rtlCol="0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What is a goal?</a:t>
            </a:r>
          </a:p>
          <a:p>
            <a:r>
              <a:rPr lang="en-GB" sz="32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What is an objective?</a:t>
            </a:r>
            <a:endParaRPr lang="id-ID" sz="3200" b="1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46416" y="5764970"/>
            <a:ext cx="7981406" cy="1169533"/>
          </a:xfrm>
          <a:prstGeom prst="rect">
            <a:avLst/>
          </a:prstGeom>
          <a:noFill/>
        </p:spPr>
        <p:txBody>
          <a:bodyPr wrap="square" lIns="182863" tIns="91431" rIns="182863" bIns="91431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Where can you find more information about food safety and allergies?</a:t>
            </a:r>
            <a:endParaRPr lang="id-ID" sz="3200" b="1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5655" y="1756146"/>
            <a:ext cx="8298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1</a:t>
            </a:r>
            <a:endParaRPr lang="en-US" sz="5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505655" y="5934832"/>
            <a:ext cx="829810" cy="8298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505655" y="3871710"/>
            <a:ext cx="829810" cy="8298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04047" y="5864863"/>
            <a:ext cx="8298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3</a:t>
            </a:r>
            <a:endParaRPr lang="en-US" sz="5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05655" y="3760590"/>
            <a:ext cx="8298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2</a:t>
            </a:r>
            <a:endParaRPr lang="en-US" sz="5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7ACBE7-EAD9-4B42-8A57-4A78CCFAB844}"/>
              </a:ext>
            </a:extLst>
          </p:cNvPr>
          <p:cNvGrpSpPr/>
          <p:nvPr/>
        </p:nvGrpSpPr>
        <p:grpSpPr>
          <a:xfrm>
            <a:off x="1628798" y="2129006"/>
            <a:ext cx="3502158" cy="6270011"/>
            <a:chOff x="1674319" y="3415840"/>
            <a:chExt cx="3502158" cy="627001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C8BAAD-1561-49B0-9E2E-4968F6A80F00}"/>
                </a:ext>
              </a:extLst>
            </p:cNvPr>
            <p:cNvSpPr txBox="1"/>
            <p:nvPr/>
          </p:nvSpPr>
          <p:spPr>
            <a:xfrm>
              <a:off x="1674319" y="5807884"/>
              <a:ext cx="3502158" cy="3877967"/>
            </a:xfrm>
            <a:prstGeom prst="rect">
              <a:avLst/>
            </a:prstGeom>
            <a:noFill/>
          </p:spPr>
          <p:txBody>
            <a:bodyPr wrap="square" lIns="182863" tIns="91431" rIns="182863" bIns="91431" rtlCol="0">
              <a:spAutoFit/>
            </a:bodyPr>
            <a:lstStyle/>
            <a:p>
              <a:pPr algn="ctr"/>
              <a:r>
                <a:rPr lang="en-GB" sz="6000" b="1" dirty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REVIEW:</a:t>
              </a:r>
            </a:p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PLAN YOUR LESSON</a:t>
              </a:r>
              <a:endParaRPr lang="id-ID" sz="6000" b="1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CAAE03-4AB1-47AC-A350-9819A1A0B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5872" y="3415840"/>
              <a:ext cx="2719052" cy="2145978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2A8EC03-42DE-41F4-8D5B-01C156292091}"/>
              </a:ext>
            </a:extLst>
          </p:cNvPr>
          <p:cNvSpPr/>
          <p:nvPr/>
        </p:nvSpPr>
        <p:spPr>
          <a:xfrm>
            <a:off x="6911701" y="7413622"/>
            <a:ext cx="10110788" cy="16719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3" tIns="91431" rIns="182863" bIns="91431" rtlCol="0" anchor="ctr"/>
          <a:lstStyle/>
          <a:p>
            <a:pPr algn="ctr"/>
            <a:endParaRPr lang="id-ID" sz="21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2D9A61-9134-4285-B95D-C23D33B44E85}"/>
              </a:ext>
            </a:extLst>
          </p:cNvPr>
          <p:cNvSpPr txBox="1"/>
          <p:nvPr/>
        </p:nvSpPr>
        <p:spPr>
          <a:xfrm>
            <a:off x="8837898" y="7711852"/>
            <a:ext cx="7981406" cy="1169533"/>
          </a:xfrm>
          <a:prstGeom prst="rect">
            <a:avLst/>
          </a:prstGeom>
          <a:noFill/>
        </p:spPr>
        <p:txBody>
          <a:bodyPr wrap="square" lIns="182863" tIns="91431" rIns="182863" bIns="91431" rtlCol="0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Why are evaluations important?</a:t>
            </a:r>
          </a:p>
          <a:p>
            <a:r>
              <a:rPr lang="en-GB" sz="32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How do I conduct an evaluation?</a:t>
            </a:r>
            <a:endParaRPr lang="id-ID" sz="3200" b="1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446EE82-E6C4-4632-B23A-733F80B6E7E6}"/>
              </a:ext>
            </a:extLst>
          </p:cNvPr>
          <p:cNvSpPr/>
          <p:nvPr/>
        </p:nvSpPr>
        <p:spPr>
          <a:xfrm>
            <a:off x="7505655" y="7834671"/>
            <a:ext cx="829810" cy="8298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851F3C-7691-4AAC-97D9-D03C091D57FA}"/>
              </a:ext>
            </a:extLst>
          </p:cNvPr>
          <p:cNvSpPr txBox="1"/>
          <p:nvPr/>
        </p:nvSpPr>
        <p:spPr>
          <a:xfrm>
            <a:off x="7505655" y="7741151"/>
            <a:ext cx="8298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4</a:t>
            </a:r>
            <a:endParaRPr lang="en-US" sz="5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68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7F7D07-722D-4E64-8802-1CC7684ADF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8000" cy="10285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1E6255-967F-4A63-A515-DD5DA9611305}"/>
              </a:ext>
            </a:extLst>
          </p:cNvPr>
          <p:cNvSpPr txBox="1"/>
          <p:nvPr/>
        </p:nvSpPr>
        <p:spPr>
          <a:xfrm>
            <a:off x="9731829" y="5436621"/>
            <a:ext cx="65314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>
                <a:solidFill>
                  <a:schemeClr val="tx2"/>
                </a:solidFill>
                <a:latin typeface="Franklin Gothic Heavy" panose="020B0903020102020204" pitchFamily="34" charset="0"/>
              </a:rPr>
              <a:t>BREAK</a:t>
            </a:r>
            <a:endParaRPr lang="en-US" dirty="0">
              <a:solidFill>
                <a:schemeClr val="tx2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6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905271" y="1822672"/>
            <a:ext cx="10534649" cy="630932"/>
          </a:xfrm>
          <a:prstGeom prst="rect">
            <a:avLst/>
          </a:prstGeom>
          <a:noFill/>
        </p:spPr>
        <p:txBody>
          <a:bodyPr wrap="square" lIns="137151" tIns="68575" rIns="137151" bIns="68575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By the end of this training, you will be able to: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11920" y="398379"/>
            <a:ext cx="14057138" cy="1465560"/>
          </a:xfrm>
          <a:prstGeom prst="rect">
            <a:avLst/>
          </a:prstGeom>
          <a:noFill/>
        </p:spPr>
        <p:txBody>
          <a:bodyPr wrap="square" lIns="137151" tIns="68575" rIns="137151" bIns="68575" rtlCol="0">
            <a:spAutoFit/>
          </a:bodyPr>
          <a:lstStyle/>
          <a:p>
            <a:pPr algn="ctr"/>
            <a:r>
              <a:rPr lang="en-US" sz="8600" b="1" dirty="0">
                <a:solidFill>
                  <a:schemeClr val="accent1"/>
                </a:solidFill>
                <a:latin typeface="Franklin Gothic Demi" panose="020B0703020102020204" pitchFamily="34" charset="0"/>
                <a:ea typeface="Montserrat" charset="0"/>
                <a:cs typeface="Montserrat" charset="0"/>
              </a:rPr>
              <a:t>Training Objectives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6712899" y="3216008"/>
            <a:ext cx="5536252" cy="2523768"/>
            <a:chOff x="4698371" y="1819574"/>
            <a:chExt cx="3690834" cy="1682771"/>
          </a:xfrm>
        </p:grpSpPr>
        <p:sp>
          <p:nvSpPr>
            <p:cNvPr id="40" name="Rounded Rectangle 39"/>
            <p:cNvSpPr/>
            <p:nvPr/>
          </p:nvSpPr>
          <p:spPr>
            <a:xfrm>
              <a:off x="4698371" y="1819574"/>
              <a:ext cx="604695" cy="60469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71396" y="1860617"/>
              <a:ext cx="2917809" cy="16417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3200" dirty="0">
                  <a:latin typeface="Franklin Gothic Book" panose="020B0503020102020204" pitchFamily="34" charset="0"/>
                </a:rPr>
                <a:t>Complete at least one handout before delivering an effective nutrition education lesson.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51655" y="3216007"/>
            <a:ext cx="5468146" cy="3016212"/>
            <a:chOff x="4698371" y="1819574"/>
            <a:chExt cx="3645429" cy="2011117"/>
          </a:xfrm>
        </p:grpSpPr>
        <p:sp>
          <p:nvSpPr>
            <p:cNvPr id="70" name="Rounded Rectangle 69"/>
            <p:cNvSpPr/>
            <p:nvPr/>
          </p:nvSpPr>
          <p:spPr>
            <a:xfrm>
              <a:off x="4698371" y="1819574"/>
              <a:ext cx="604695" cy="60469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71396" y="1860618"/>
              <a:ext cx="2872404" cy="19700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3200" dirty="0">
                  <a:latin typeface="Franklin Gothic Book" panose="020B0503020102020204" pitchFamily="34" charset="0"/>
                </a:rPr>
                <a:t>Utilize key information from the Nutrition Educator Guide to prepare and deliver effective nutrition education.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2880484" y="3216007"/>
            <a:ext cx="4855181" cy="1046442"/>
            <a:chOff x="4698371" y="1819574"/>
            <a:chExt cx="3236787" cy="697736"/>
          </a:xfrm>
        </p:grpSpPr>
        <p:sp>
          <p:nvSpPr>
            <p:cNvPr id="75" name="Rounded Rectangle 74"/>
            <p:cNvSpPr/>
            <p:nvPr/>
          </p:nvSpPr>
          <p:spPr>
            <a:xfrm>
              <a:off x="4698371" y="1819574"/>
              <a:ext cx="604695" cy="60469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71396" y="1860618"/>
              <a:ext cx="2463762" cy="65669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3200" dirty="0">
                  <a:latin typeface="Franklin Gothic Book" panose="020B0503020102020204" pitchFamily="34" charset="0"/>
                </a:rPr>
                <a:t>Write the purpose of nutrition education. 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712898" y="6810358"/>
            <a:ext cx="5536253" cy="2559212"/>
            <a:chOff x="4698371" y="1819574"/>
            <a:chExt cx="3690835" cy="1706404"/>
          </a:xfrm>
        </p:grpSpPr>
        <p:sp>
          <p:nvSpPr>
            <p:cNvPr id="80" name="Rounded Rectangle 79"/>
            <p:cNvSpPr/>
            <p:nvPr/>
          </p:nvSpPr>
          <p:spPr>
            <a:xfrm>
              <a:off x="4698371" y="1819574"/>
              <a:ext cx="604695" cy="60469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471396" y="1884250"/>
              <a:ext cx="2917810" cy="16417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3200" dirty="0">
                  <a:latin typeface="Franklin Gothic Book" panose="020B0503020102020204" pitchFamily="34" charset="0"/>
                </a:rPr>
                <a:t>List two strategies for engaging participants with diverse classroom behavior and learning styles. 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10783" y="6816043"/>
            <a:ext cx="5409018" cy="2061083"/>
            <a:chOff x="4698371" y="1819574"/>
            <a:chExt cx="3606012" cy="1374266"/>
          </a:xfrm>
        </p:grpSpPr>
        <p:sp>
          <p:nvSpPr>
            <p:cNvPr id="85" name="Rounded Rectangle 84"/>
            <p:cNvSpPr/>
            <p:nvPr/>
          </p:nvSpPr>
          <p:spPr>
            <a:xfrm>
              <a:off x="4698371" y="1819574"/>
              <a:ext cx="604695" cy="60469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471399" y="1880459"/>
              <a:ext cx="2832984" cy="131338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3200" dirty="0">
                  <a:latin typeface="Franklin Gothic Book" panose="020B0503020102020204" pitchFamily="34" charset="0"/>
                </a:rPr>
                <a:t>Identify three things to know about one’s audience before planning a lesson. 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2880484" y="6810360"/>
            <a:ext cx="4855181" cy="2559211"/>
            <a:chOff x="4698371" y="1819574"/>
            <a:chExt cx="3236787" cy="1706403"/>
          </a:xfrm>
        </p:grpSpPr>
        <p:sp>
          <p:nvSpPr>
            <p:cNvPr id="90" name="Rounded Rectangle 89"/>
            <p:cNvSpPr/>
            <p:nvPr/>
          </p:nvSpPr>
          <p:spPr>
            <a:xfrm>
              <a:off x="4698371" y="1819574"/>
              <a:ext cx="604695" cy="604695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471396" y="1884249"/>
              <a:ext cx="2463762" cy="16417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3200" dirty="0">
                  <a:latin typeface="Franklin Gothic Book" panose="020B0503020102020204" pitchFamily="34" charset="0"/>
                </a:rPr>
                <a:t>Write one reason why it is helpful to set behavior change goals with participants.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90271" y="3133788"/>
            <a:ext cx="82981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1</a:t>
            </a:r>
            <a:endParaRPr lang="en-US" sz="60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51514" y="3133787"/>
            <a:ext cx="82981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2</a:t>
            </a:r>
            <a:endParaRPr lang="en-US" sz="60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19100" y="3107246"/>
            <a:ext cx="82981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3</a:t>
            </a:r>
            <a:endParaRPr lang="en-US" sz="60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8888" y="6707283"/>
            <a:ext cx="82981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4</a:t>
            </a:r>
            <a:endParaRPr lang="en-US" sz="60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51514" y="6701600"/>
            <a:ext cx="82981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5</a:t>
            </a:r>
            <a:endParaRPr lang="en-US" sz="60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919100" y="6717140"/>
            <a:ext cx="82981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6</a:t>
            </a:r>
            <a:endParaRPr lang="en-US" sz="60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7"/>
          <p:cNvSpPr/>
          <p:nvPr/>
        </p:nvSpPr>
        <p:spPr>
          <a:xfrm flipH="1">
            <a:off x="10977797" y="0"/>
            <a:ext cx="7310202" cy="1028541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68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36C5474-3D79-4325-BEC6-DDA06E1BE53B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6530" y="1717288"/>
            <a:ext cx="7310202" cy="6556917"/>
          </a:xfrm>
        </p:spPr>
      </p:pic>
      <p:sp>
        <p:nvSpPr>
          <p:cNvPr id="14" name="TextBox 13"/>
          <p:cNvSpPr txBox="1"/>
          <p:nvPr/>
        </p:nvSpPr>
        <p:spPr>
          <a:xfrm>
            <a:off x="1741953" y="3769381"/>
            <a:ext cx="63275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/>
                </a:solidFill>
                <a:latin typeface="Franklin Gothic Heavy" panose="020B0903020102020204" pitchFamily="34" charset="0"/>
                <a:ea typeface="Montserrat" charset="0"/>
                <a:cs typeface="Montserrat" charset="0"/>
              </a:rPr>
              <a:t>PREPARE YOURSELF</a:t>
            </a:r>
          </a:p>
        </p:txBody>
      </p:sp>
    </p:spTree>
    <p:extLst>
      <p:ext uri="{BB962C8B-B14F-4D97-AF65-F5344CB8AC3E}">
        <p14:creationId xmlns:p14="http://schemas.microsoft.com/office/powerpoint/2010/main" val="48130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113005" y="660149"/>
            <a:ext cx="14054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accent2"/>
                </a:solidFill>
                <a:latin typeface="Franklin Gothic Heavy" panose="020B0903020102020204" pitchFamily="34" charset="0"/>
                <a:ea typeface="Montserrat" charset="0"/>
                <a:cs typeface="Montserrat" charset="0"/>
              </a:rPr>
              <a:t>COMMUNICATION</a:t>
            </a:r>
            <a:endParaRPr lang="en-US" sz="8624" b="1" dirty="0">
              <a:solidFill>
                <a:schemeClr val="accent2"/>
              </a:solidFill>
              <a:latin typeface="Franklin Gothic Heavy" panose="020B0903020102020204" pitchFamily="34" charset="0"/>
              <a:ea typeface="Montserrat" charset="0"/>
              <a:cs typeface="Montserrat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857868" y="3114734"/>
            <a:ext cx="6779572" cy="1048449"/>
            <a:chOff x="1237829" y="1727275"/>
            <a:chExt cx="4520412" cy="699074"/>
          </a:xfrm>
        </p:grpSpPr>
        <p:sp>
          <p:nvSpPr>
            <p:cNvPr id="41" name="Text Placeholder 33"/>
            <p:cNvSpPr txBox="1">
              <a:spLocks/>
            </p:cNvSpPr>
            <p:nvPr/>
          </p:nvSpPr>
          <p:spPr>
            <a:xfrm>
              <a:off x="2351488" y="1761238"/>
              <a:ext cx="3406753" cy="425502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AU" sz="4000" b="1" dirty="0">
                  <a:solidFill>
                    <a:schemeClr val="accent3"/>
                  </a:solidFill>
                  <a:latin typeface="Franklin Gothic Medium" panose="020B0603020102020204" pitchFamily="34" charset="0"/>
                </a:rPr>
                <a:t>Share about yourself.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1237829" y="1727275"/>
              <a:ext cx="699076" cy="6990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3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25C664-D669-4116-84A6-3A4CC5E34CFA}"/>
              </a:ext>
            </a:extLst>
          </p:cNvPr>
          <p:cNvGrpSpPr/>
          <p:nvPr/>
        </p:nvGrpSpPr>
        <p:grpSpPr>
          <a:xfrm>
            <a:off x="1857868" y="4882899"/>
            <a:ext cx="6779571" cy="1308256"/>
            <a:chOff x="1237829" y="1554044"/>
            <a:chExt cx="4520411" cy="872305"/>
          </a:xfrm>
        </p:grpSpPr>
        <p:sp>
          <p:nvSpPr>
            <p:cNvPr id="53" name="Text Placeholder 33">
              <a:extLst>
                <a:ext uri="{FF2B5EF4-FFF2-40B4-BE49-F238E27FC236}">
                  <a16:creationId xmlns:a16="http://schemas.microsoft.com/office/drawing/2014/main" id="{22763B53-E9EB-47D4-B71A-457DF6A6D10C}"/>
                </a:ext>
              </a:extLst>
            </p:cNvPr>
            <p:cNvSpPr txBox="1">
              <a:spLocks/>
            </p:cNvSpPr>
            <p:nvPr/>
          </p:nvSpPr>
          <p:spPr>
            <a:xfrm>
              <a:off x="2351487" y="1554044"/>
              <a:ext cx="3406753" cy="425502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AU" sz="4000" b="1" dirty="0">
                  <a:solidFill>
                    <a:schemeClr val="accent1"/>
                  </a:solidFill>
                  <a:latin typeface="Franklin Gothic Medium" panose="020B0603020102020204" pitchFamily="34" charset="0"/>
                </a:rPr>
                <a:t>Learn about participants.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04DA4C8-A8B0-4D6D-BD24-48C66B4E3B39}"/>
                </a:ext>
              </a:extLst>
            </p:cNvPr>
            <p:cNvSpPr/>
            <p:nvPr/>
          </p:nvSpPr>
          <p:spPr>
            <a:xfrm>
              <a:off x="1237829" y="1727275"/>
              <a:ext cx="699076" cy="6990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3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770512A-F366-43B5-8ABA-CB0B14235EF0}"/>
              </a:ext>
            </a:extLst>
          </p:cNvPr>
          <p:cNvGrpSpPr/>
          <p:nvPr/>
        </p:nvGrpSpPr>
        <p:grpSpPr>
          <a:xfrm>
            <a:off x="9855471" y="7374399"/>
            <a:ext cx="6779573" cy="1048449"/>
            <a:chOff x="1237829" y="1727275"/>
            <a:chExt cx="4520413" cy="699074"/>
          </a:xfrm>
        </p:grpSpPr>
        <p:sp>
          <p:nvSpPr>
            <p:cNvPr id="67" name="Text Placeholder 33">
              <a:extLst>
                <a:ext uri="{FF2B5EF4-FFF2-40B4-BE49-F238E27FC236}">
                  <a16:creationId xmlns:a16="http://schemas.microsoft.com/office/drawing/2014/main" id="{E186A55D-4E42-4177-8C98-0AD5B767F8CC}"/>
                </a:ext>
              </a:extLst>
            </p:cNvPr>
            <p:cNvSpPr txBox="1">
              <a:spLocks/>
            </p:cNvSpPr>
            <p:nvPr/>
          </p:nvSpPr>
          <p:spPr>
            <a:xfrm>
              <a:off x="2351489" y="1735420"/>
              <a:ext cx="3406753" cy="425502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AU" sz="4000" b="1" dirty="0">
                  <a:solidFill>
                    <a:schemeClr val="accent4"/>
                  </a:solidFill>
                  <a:latin typeface="Franklin Gothic Medium" panose="020B0603020102020204" pitchFamily="34" charset="0"/>
                </a:rPr>
                <a:t>Be enthusiastic.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2D33D64-F126-4BFE-8F39-320DF2646EE8}"/>
                </a:ext>
              </a:extLst>
            </p:cNvPr>
            <p:cNvSpPr/>
            <p:nvPr/>
          </p:nvSpPr>
          <p:spPr>
            <a:xfrm>
              <a:off x="1237829" y="1727275"/>
              <a:ext cx="699076" cy="69907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3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E664719-4B78-48BA-8802-B019664BEAE7}"/>
              </a:ext>
            </a:extLst>
          </p:cNvPr>
          <p:cNvGrpSpPr/>
          <p:nvPr/>
        </p:nvGrpSpPr>
        <p:grpSpPr>
          <a:xfrm>
            <a:off x="9855471" y="2885799"/>
            <a:ext cx="7494066" cy="1277385"/>
            <a:chOff x="1237829" y="1574627"/>
            <a:chExt cx="4383785" cy="851722"/>
          </a:xfrm>
        </p:grpSpPr>
        <p:sp>
          <p:nvSpPr>
            <p:cNvPr id="88" name="Text Placeholder 33">
              <a:extLst>
                <a:ext uri="{FF2B5EF4-FFF2-40B4-BE49-F238E27FC236}">
                  <a16:creationId xmlns:a16="http://schemas.microsoft.com/office/drawing/2014/main" id="{B6F3EF3F-020F-4539-A5CF-E10E19B057B9}"/>
                </a:ext>
              </a:extLst>
            </p:cNvPr>
            <p:cNvSpPr txBox="1">
              <a:spLocks/>
            </p:cNvSpPr>
            <p:nvPr/>
          </p:nvSpPr>
          <p:spPr>
            <a:xfrm>
              <a:off x="2214861" y="1574627"/>
              <a:ext cx="3406753" cy="425502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AU" sz="4000" b="1" dirty="0">
                  <a:solidFill>
                    <a:schemeClr val="tx2"/>
                  </a:solidFill>
                  <a:latin typeface="Franklin Gothic Medium" panose="020B0603020102020204" pitchFamily="34" charset="0"/>
                </a:rPr>
                <a:t>Use nonjudgmental words and body language.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137FB91-3299-447D-BB84-8E376BA683B7}"/>
                </a:ext>
              </a:extLst>
            </p:cNvPr>
            <p:cNvSpPr/>
            <p:nvPr/>
          </p:nvSpPr>
          <p:spPr>
            <a:xfrm>
              <a:off x="1237829" y="1727275"/>
              <a:ext cx="613310" cy="69907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3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D54B151-77CF-4628-9A6B-386830F0F7DC}"/>
              </a:ext>
            </a:extLst>
          </p:cNvPr>
          <p:cNvGrpSpPr/>
          <p:nvPr/>
        </p:nvGrpSpPr>
        <p:grpSpPr>
          <a:xfrm>
            <a:off x="9855471" y="4933689"/>
            <a:ext cx="6779573" cy="1257464"/>
            <a:chOff x="1237829" y="1587910"/>
            <a:chExt cx="4520413" cy="838439"/>
          </a:xfrm>
        </p:grpSpPr>
        <p:sp>
          <p:nvSpPr>
            <p:cNvPr id="91" name="Text Placeholder 33">
              <a:extLst>
                <a:ext uri="{FF2B5EF4-FFF2-40B4-BE49-F238E27FC236}">
                  <a16:creationId xmlns:a16="http://schemas.microsoft.com/office/drawing/2014/main" id="{42C75051-97C1-412D-AF61-AE4E9C380862}"/>
                </a:ext>
              </a:extLst>
            </p:cNvPr>
            <p:cNvSpPr txBox="1">
              <a:spLocks/>
            </p:cNvSpPr>
            <p:nvPr/>
          </p:nvSpPr>
          <p:spPr>
            <a:xfrm>
              <a:off x="2351489" y="1587910"/>
              <a:ext cx="3406753" cy="425502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AU" sz="4000" b="1" dirty="0">
                  <a:solidFill>
                    <a:schemeClr val="accent2"/>
                  </a:solidFill>
                  <a:latin typeface="Franklin Gothic Medium" panose="020B0603020102020204" pitchFamily="34" charset="0"/>
                </a:rPr>
                <a:t>Smile and make eye contact.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BED0941-9D94-49E4-BB3E-91D8E4BBBF54}"/>
                </a:ext>
              </a:extLst>
            </p:cNvPr>
            <p:cNvSpPr/>
            <p:nvPr/>
          </p:nvSpPr>
          <p:spPr>
            <a:xfrm>
              <a:off x="1237829" y="1727275"/>
              <a:ext cx="699076" cy="6990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3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5112438-2714-47DB-BEE5-F86F073BD90A}"/>
              </a:ext>
            </a:extLst>
          </p:cNvPr>
          <p:cNvGrpSpPr/>
          <p:nvPr/>
        </p:nvGrpSpPr>
        <p:grpSpPr>
          <a:xfrm>
            <a:off x="1857868" y="7120884"/>
            <a:ext cx="6802275" cy="1301964"/>
            <a:chOff x="1237829" y="1558239"/>
            <a:chExt cx="4535550" cy="868110"/>
          </a:xfrm>
        </p:grpSpPr>
        <p:sp>
          <p:nvSpPr>
            <p:cNvPr id="94" name="Text Placeholder 33">
              <a:extLst>
                <a:ext uri="{FF2B5EF4-FFF2-40B4-BE49-F238E27FC236}">
                  <a16:creationId xmlns:a16="http://schemas.microsoft.com/office/drawing/2014/main" id="{5A43B534-73EF-43A0-86CE-F167ADDBB7EC}"/>
                </a:ext>
              </a:extLst>
            </p:cNvPr>
            <p:cNvSpPr txBox="1">
              <a:spLocks/>
            </p:cNvSpPr>
            <p:nvPr/>
          </p:nvSpPr>
          <p:spPr>
            <a:xfrm>
              <a:off x="2366626" y="1558239"/>
              <a:ext cx="3406753" cy="425502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AU" sz="4000" b="1" dirty="0">
                  <a:solidFill>
                    <a:schemeClr val="accent5"/>
                  </a:solidFill>
                  <a:latin typeface="Franklin Gothic Medium" panose="020B0603020102020204" pitchFamily="34" charset="0"/>
                </a:rPr>
                <a:t>Establish classroom expectations.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2F72D70-6737-48AA-BFE0-9DAECF0E9F97}"/>
                </a:ext>
              </a:extLst>
            </p:cNvPr>
            <p:cNvSpPr/>
            <p:nvPr/>
          </p:nvSpPr>
          <p:spPr>
            <a:xfrm>
              <a:off x="1237829" y="1727275"/>
              <a:ext cx="699076" cy="69907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3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7AE68442-1EA3-4BD8-9A90-B62AB927B9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359" y="3270535"/>
            <a:ext cx="287470" cy="736849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B27D95BE-04B9-421F-9003-1A38326A25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824" y="5329530"/>
            <a:ext cx="572540" cy="705395"/>
          </a:xfrm>
          <a:prstGeom prst="rect">
            <a:avLst/>
          </a:prstGeom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2E2EC526-814A-4BE0-8941-0AF52E5D1F64}"/>
              </a:ext>
            </a:extLst>
          </p:cNvPr>
          <p:cNvSpPr/>
          <p:nvPr/>
        </p:nvSpPr>
        <p:spPr>
          <a:xfrm>
            <a:off x="0" y="9571254"/>
            <a:ext cx="18288000" cy="7141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D070F-E0F0-4046-AECA-F3CA00315F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2616" y="7543283"/>
            <a:ext cx="714159" cy="714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9A7D1-0AA6-48AE-BCE8-A66B1A291B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502" y="7590612"/>
            <a:ext cx="581184" cy="581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780B37-D44C-4873-9659-A35FE1C1F2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303" y="5412000"/>
            <a:ext cx="764783" cy="50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4E6BDF-564A-4556-ADD3-8E180C88D45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968" y="3264434"/>
            <a:ext cx="587452" cy="72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2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A2EC5A-D34F-43B4-A0A1-2A4A8FA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800" dirty="0">
                <a:solidFill>
                  <a:schemeClr val="accent2"/>
                </a:solidFill>
                <a:latin typeface="Franklin Gothic Heavy" panose="020B0903020102020204" pitchFamily="34" charset="0"/>
              </a:rPr>
              <a:t>COMMUNICATION</a:t>
            </a:r>
            <a:endParaRPr lang="en-US" sz="7200" dirty="0">
              <a:solidFill>
                <a:schemeClr val="accent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E2B579-70B0-4318-9009-9A283AF22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Communication Case Study</a:t>
            </a:r>
            <a:endParaRPr lang="en-US" sz="4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35F01C-61B0-4C1E-8526-C801F58588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Franklin Gothic Book" panose="020B0503020102020204" pitchFamily="34" charset="0"/>
              </a:rPr>
              <a:t>What could Trey have done better to engage the audience?</a:t>
            </a:r>
          </a:p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latin typeface="Franklin Gothic Book" panose="020B0503020102020204" pitchFamily="34" charset="0"/>
              </a:rPr>
              <a:t>Introduce himself and share his qualifications and some personal information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latin typeface="Franklin Gothic Book" panose="020B0503020102020204" pitchFamily="34" charset="0"/>
              </a:rPr>
              <a:t>Display enthusiasm and excitement by telling the audience he is glad to be there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latin typeface="Franklin Gothic Book" panose="020B0503020102020204" pitchFamily="34" charset="0"/>
              </a:rPr>
              <a:t>Have positive body language by unfolding his arms, smiling, and making eye contact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latin typeface="Franklin Gothic Book" panose="020B0503020102020204" pitchFamily="34" charset="0"/>
              </a:rPr>
              <a:t>All of the above</a:t>
            </a:r>
            <a:endParaRPr lang="en-US" sz="4000" dirty="0">
              <a:latin typeface="Franklin Gothic Book" panose="020B0503020102020204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28D63E5-24C5-44E0-9564-330F53CD5E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1561" y="2681171"/>
            <a:ext cx="8586439" cy="6507279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80BF6C-99BE-4199-90B5-545402719025}"/>
              </a:ext>
            </a:extLst>
          </p:cNvPr>
          <p:cNvSpPr/>
          <p:nvPr/>
        </p:nvSpPr>
        <p:spPr>
          <a:xfrm>
            <a:off x="12435840" y="8256039"/>
            <a:ext cx="5852160" cy="14283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77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A2EC5A-D34F-43B4-A0A1-2A4A8FA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800" dirty="0">
                <a:solidFill>
                  <a:schemeClr val="accent2"/>
                </a:solidFill>
                <a:latin typeface="Franklin Gothic Heavy" panose="020B0903020102020204" pitchFamily="34" charset="0"/>
              </a:rPr>
              <a:t>COMMUNICATION</a:t>
            </a:r>
            <a:endParaRPr lang="en-US" sz="7200" dirty="0">
              <a:solidFill>
                <a:schemeClr val="accent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E2B579-70B0-4318-9009-9A283AF22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Communication Case Study</a:t>
            </a:r>
            <a:endParaRPr lang="en-US" sz="4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35F01C-61B0-4C1E-8526-C801F58588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Franklin Gothic Book" panose="020B0503020102020204" pitchFamily="34" charset="0"/>
              </a:rPr>
              <a:t>What could Trey have done better to engage the audience?</a:t>
            </a:r>
          </a:p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latin typeface="Franklin Gothic Book" panose="020B0503020102020204" pitchFamily="34" charset="0"/>
              </a:rPr>
              <a:t>Introduce himself and share his qualifications and some personal information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latin typeface="Franklin Gothic Book" panose="020B0503020102020204" pitchFamily="34" charset="0"/>
              </a:rPr>
              <a:t>Display enthusiasm and excitement by telling the audience he is glad to be there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latin typeface="Franklin Gothic Book" panose="020B0503020102020204" pitchFamily="34" charset="0"/>
              </a:rPr>
              <a:t>Have positive body language by unfolding his arms, smiling, and making eye contact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b="1" dirty="0">
                <a:latin typeface="Franklin Gothic Demi" panose="020B0703020102020204" pitchFamily="34" charset="0"/>
              </a:rPr>
              <a:t>All of the above</a:t>
            </a:r>
            <a:endParaRPr lang="en-US" sz="4000" b="1" dirty="0">
              <a:latin typeface="Franklin Gothic Demi" panose="020B0703020102020204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28D63E5-24C5-44E0-9564-330F53CD5E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1561" y="2681171"/>
            <a:ext cx="8586439" cy="6507279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80BF6C-99BE-4199-90B5-545402719025}"/>
              </a:ext>
            </a:extLst>
          </p:cNvPr>
          <p:cNvSpPr/>
          <p:nvPr/>
        </p:nvSpPr>
        <p:spPr>
          <a:xfrm>
            <a:off x="12435840" y="8256039"/>
            <a:ext cx="5852160" cy="14283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68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38381-4F6A-4F84-A047-EC498D8D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solidFill>
                  <a:schemeClr val="accent2"/>
                </a:solidFill>
                <a:latin typeface="Franklin Gothic Heavy" panose="020B0903020102020204" pitchFamily="34" charset="0"/>
                <a:ea typeface="Montserrat" charset="0"/>
                <a:cs typeface="Montserrat" charset="0"/>
              </a:rPr>
              <a:t>MANAGING YOUR AUDIENCE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B894C6-D1C0-4074-9C8D-1E393F926B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87083"/>
            <a:ext cx="8697913" cy="660136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FAC4D3-736E-4271-8396-2E9286936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accent5"/>
                </a:solidFill>
                <a:latin typeface="Franklin Gothic Demi" panose="020B0703020102020204" pitchFamily="34" charset="0"/>
              </a:rPr>
              <a:t>Establishing Expectations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1C6E9-A867-4AA7-ADD2-2DC526D98A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Review classroom guidelines</a:t>
            </a:r>
          </a:p>
          <a:p>
            <a:endParaRPr lang="en-US" sz="3200" dirty="0">
              <a:latin typeface="Franklin Gothic Book" panose="020B0503020102020204" pitchFamily="34" charset="0"/>
            </a:endParaRPr>
          </a:p>
          <a:p>
            <a:r>
              <a:rPr lang="en-US" sz="3200" dirty="0">
                <a:latin typeface="Franklin Gothic Book" panose="020B0503020102020204" pitchFamily="34" charset="0"/>
              </a:rPr>
              <a:t>Enforce guidelines as necessary</a:t>
            </a:r>
          </a:p>
          <a:p>
            <a:endParaRPr lang="en-US" sz="3200" dirty="0">
              <a:latin typeface="Franklin Gothic Book" panose="020B0503020102020204" pitchFamily="34" charset="0"/>
            </a:endParaRPr>
          </a:p>
          <a:p>
            <a:r>
              <a:rPr lang="en-US" sz="3200" dirty="0">
                <a:latin typeface="Franklin Gothic Book" panose="020B0503020102020204" pitchFamily="34" charset="0"/>
              </a:rPr>
              <a:t>Redirect discussions as needed</a:t>
            </a:r>
          </a:p>
          <a:p>
            <a:endParaRPr lang="en-US" sz="3200" dirty="0">
              <a:latin typeface="Franklin Gothic Book" panose="020B0503020102020204" pitchFamily="34" charset="0"/>
            </a:endParaRPr>
          </a:p>
          <a:p>
            <a:r>
              <a:rPr lang="en-US" sz="3200" dirty="0">
                <a:latin typeface="Franklin Gothic Book" panose="020B0503020102020204" pitchFamily="34" charset="0"/>
              </a:rPr>
              <a:t>Instruct participants to raise their hand to speak</a:t>
            </a:r>
          </a:p>
          <a:p>
            <a:endParaRPr lang="en-US" sz="3200" dirty="0">
              <a:latin typeface="Franklin Gothic Book" panose="020B0503020102020204" pitchFamily="34" charset="0"/>
            </a:endParaRPr>
          </a:p>
          <a:p>
            <a:r>
              <a:rPr lang="en-US" sz="3200" dirty="0">
                <a:latin typeface="Franklin Gothic Book" panose="020B0503020102020204" pitchFamily="34" charset="0"/>
              </a:rPr>
              <a:t>If working with kids, ask the teacher which methods work for the class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54E168-56AA-4C9A-92F4-63B267799D04}"/>
              </a:ext>
            </a:extLst>
          </p:cNvPr>
          <p:cNvSpPr/>
          <p:nvPr/>
        </p:nvSpPr>
        <p:spPr>
          <a:xfrm>
            <a:off x="0" y="8445933"/>
            <a:ext cx="5852160" cy="14283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0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A2EC5A-D34F-43B4-A0A1-2A4A8FA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800" dirty="0">
                <a:solidFill>
                  <a:schemeClr val="accent2"/>
                </a:solidFill>
                <a:latin typeface="Franklin Gothic Heavy" panose="020B0903020102020204" pitchFamily="34" charset="0"/>
              </a:rPr>
              <a:t>MANAGING YOUR </a:t>
            </a:r>
            <a:r>
              <a:rPr lang="en-US" sz="8800" dirty="0">
                <a:solidFill>
                  <a:schemeClr val="accent2"/>
                </a:solidFill>
                <a:latin typeface="Franklin Gothic Heavy" panose="020B0903020102020204" pitchFamily="34" charset="0"/>
                <a:ea typeface="Montserrat" charset="0"/>
                <a:cs typeface="Montserrat" charset="0"/>
              </a:rPr>
              <a:t>AUDIENCE</a:t>
            </a:r>
            <a:endParaRPr lang="en-US" sz="8800" dirty="0">
              <a:solidFill>
                <a:schemeClr val="accent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E2B579-70B0-4318-9009-9A283AF22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3225" y="2352637"/>
            <a:ext cx="8080375" cy="960438"/>
          </a:xfrm>
        </p:spPr>
        <p:txBody>
          <a:bodyPr>
            <a:normAutofit fontScale="92500"/>
          </a:bodyPr>
          <a:lstStyle/>
          <a:p>
            <a:r>
              <a:rPr lang="en-GB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Managing Your Audience Case Study</a:t>
            </a:r>
            <a:endParaRPr lang="en-US" sz="4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35F01C-61B0-4C1E-8526-C801F5858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3225" y="3313075"/>
            <a:ext cx="8080375" cy="59261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Franklin Gothic Book" panose="020B0503020102020204" pitchFamily="34" charset="0"/>
              </a:rPr>
              <a:t>Did the educator successfully manage the audience?</a:t>
            </a:r>
          </a:p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latin typeface="Franklin Gothic Book" panose="020B0503020102020204" pitchFamily="34" charset="0"/>
              </a:rPr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latin typeface="Franklin Gothic Book" panose="020B0503020102020204" pitchFamily="34" charset="0"/>
              </a:rPr>
              <a:t>No</a:t>
            </a:r>
            <a:endParaRPr lang="en-US" sz="6000" dirty="0">
              <a:latin typeface="Franklin Gothic Book" panose="020B0503020102020204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28D63E5-24C5-44E0-9564-330F53CD5E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2752516"/>
            <a:ext cx="8639930" cy="6486696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12C40E-036A-486C-B07B-BE26EAEB0F46}"/>
              </a:ext>
            </a:extLst>
          </p:cNvPr>
          <p:cNvSpPr/>
          <p:nvPr/>
        </p:nvSpPr>
        <p:spPr>
          <a:xfrm>
            <a:off x="0" y="8445933"/>
            <a:ext cx="5852160" cy="14283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47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A2EC5A-D34F-43B4-A0A1-2A4A8FA5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800" dirty="0">
                <a:solidFill>
                  <a:schemeClr val="accent2"/>
                </a:solidFill>
                <a:latin typeface="Franklin Gothic Heavy" panose="020B0903020102020204" pitchFamily="34" charset="0"/>
              </a:rPr>
              <a:t>MANAGING YOUR </a:t>
            </a:r>
            <a:r>
              <a:rPr lang="en-US" sz="8800" dirty="0">
                <a:solidFill>
                  <a:schemeClr val="accent2"/>
                </a:solidFill>
                <a:latin typeface="Franklin Gothic Heavy" panose="020B0903020102020204" pitchFamily="34" charset="0"/>
                <a:ea typeface="Montserrat" charset="0"/>
                <a:cs typeface="Montserrat" charset="0"/>
              </a:rPr>
              <a:t>AUDIENCE </a:t>
            </a:r>
            <a:endParaRPr lang="en-US" sz="8800" dirty="0">
              <a:solidFill>
                <a:schemeClr val="accent2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E2B579-70B0-4318-9009-9A283AF22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93225" y="2352637"/>
            <a:ext cx="8080375" cy="960438"/>
          </a:xfrm>
        </p:spPr>
        <p:txBody>
          <a:bodyPr>
            <a:normAutofit fontScale="92500"/>
          </a:bodyPr>
          <a:lstStyle/>
          <a:p>
            <a:r>
              <a:rPr lang="en-GB" sz="4000" dirty="0">
                <a:solidFill>
                  <a:schemeClr val="tx2"/>
                </a:solidFill>
                <a:latin typeface="Franklin Gothic Demi" panose="020B0703020102020204" pitchFamily="34" charset="0"/>
              </a:rPr>
              <a:t>Managing Your Audience Case Study</a:t>
            </a:r>
            <a:endParaRPr lang="en-US" sz="4000" dirty="0">
              <a:solidFill>
                <a:schemeClr val="tx2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35F01C-61B0-4C1E-8526-C801F5858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3225" y="3313075"/>
            <a:ext cx="8080375" cy="59261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Franklin Gothic Book" panose="020B0503020102020204" pitchFamily="34" charset="0"/>
              </a:rPr>
              <a:t>Did the educator successfully manage the audience?</a:t>
            </a:r>
          </a:p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dirty="0">
                <a:latin typeface="Franklin Gothic Book" panose="020B0503020102020204" pitchFamily="34" charset="0"/>
              </a:rPr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b="1" dirty="0">
                <a:latin typeface="Franklin Gothic Demi" panose="020B0703020102020204" pitchFamily="34" charset="0"/>
              </a:rPr>
              <a:t>No</a:t>
            </a:r>
            <a:endParaRPr lang="en-US" sz="6000" b="1" dirty="0">
              <a:latin typeface="Franklin Gothic Demi" panose="020B0703020102020204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28D63E5-24C5-44E0-9564-330F53CD5E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2752516"/>
            <a:ext cx="8639930" cy="6486696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12C40E-036A-486C-B07B-BE26EAEB0F46}"/>
              </a:ext>
            </a:extLst>
          </p:cNvPr>
          <p:cNvSpPr/>
          <p:nvPr/>
        </p:nvSpPr>
        <p:spPr>
          <a:xfrm>
            <a:off x="0" y="8445933"/>
            <a:ext cx="5852160" cy="14283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61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1B66FF8-1F49-4B1A-B941-235A1F5919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ED989428-5E22-4150-B5E3-3B19D9E7668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3588" y="2449326"/>
            <a:ext cx="2016252" cy="2015941"/>
          </a:xfrm>
        </p:spPr>
      </p:pic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8DA9E05D-11EC-40CE-AAE3-42B2825E2A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7207B132-F1D3-457E-A56F-7294BB29BE4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1500" y="2444755"/>
            <a:ext cx="2016252" cy="2015941"/>
          </a:xfrm>
        </p:spPr>
      </p:pic>
      <p:pic>
        <p:nvPicPr>
          <p:cNvPr id="43" name="Picture Placeholder 42">
            <a:extLst>
              <a:ext uri="{FF2B5EF4-FFF2-40B4-BE49-F238E27FC236}">
                <a16:creationId xmlns:a16="http://schemas.microsoft.com/office/drawing/2014/main" id="{C45DB60A-A880-4183-9681-5F6F87C20E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55"/>
          <a:stretch/>
        </p:blipFill>
        <p:spPr>
          <a:xfrm>
            <a:off x="893202" y="6049579"/>
            <a:ext cx="2016252" cy="2015941"/>
          </a:xfrm>
        </p:spPr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017ADDFE-1CA2-4C0D-98A8-065B890C91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3588" y="6049579"/>
            <a:ext cx="2016252" cy="2015941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8D694AC3-4FC1-48FA-B84B-C3851376252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7545" y="6045008"/>
            <a:ext cx="2016252" cy="2015941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4054DD78-A917-4B38-AAEC-A9A39EF7B2D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1500" y="6045008"/>
            <a:ext cx="2016252" cy="2015941"/>
          </a:xfrm>
        </p:spPr>
      </p:pic>
      <p:sp>
        <p:nvSpPr>
          <p:cNvPr id="13" name="Oval 12"/>
          <p:cNvSpPr/>
          <p:nvPr/>
        </p:nvSpPr>
        <p:spPr>
          <a:xfrm>
            <a:off x="2392746" y="2444755"/>
            <a:ext cx="640893" cy="64089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latin typeface="Raleway" panose="020B0503030101060003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32400" y="2444755"/>
            <a:ext cx="640893" cy="64089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latin typeface="Raleway" panose="020B0503030101060003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872383" y="2424828"/>
            <a:ext cx="640893" cy="64089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latin typeface="Raleway" panose="020B0503030101060003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735588" y="2424826"/>
            <a:ext cx="640893" cy="64089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latin typeface="Raleway" panose="020B0503030101060003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392746" y="6005768"/>
            <a:ext cx="640893" cy="64089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latin typeface="Raleway" panose="020B0503030101060003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32400" y="6005768"/>
            <a:ext cx="640893" cy="64089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latin typeface="Raleway" panose="020B0503030101060003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872383" y="5985840"/>
            <a:ext cx="640893" cy="64089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latin typeface="Raleway" panose="020B0503030101060003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6735588" y="5985839"/>
            <a:ext cx="640893" cy="64089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b="1" dirty="0">
              <a:latin typeface="Raleway" panose="020B05030301010600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9527" y="4669958"/>
            <a:ext cx="2625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DOMINATORS</a:t>
            </a:r>
            <a:endParaRPr lang="en-US" sz="2400" dirty="0">
              <a:solidFill>
                <a:schemeClr val="accent1"/>
              </a:solidFill>
              <a:latin typeface="Franklin Gothic Medium" panose="020B06030201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29181" y="4675668"/>
            <a:ext cx="2625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2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DISRUPTORS</a:t>
            </a:r>
            <a:endParaRPr lang="en-US" sz="1800" dirty="0">
              <a:solidFill>
                <a:schemeClr val="accent2"/>
              </a:solidFill>
              <a:latin typeface="Franklin Gothic Medium" panose="020B06030201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200908" y="4669958"/>
            <a:ext cx="2625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COMPLAINERS</a:t>
            </a:r>
            <a:endParaRPr lang="en-US" sz="1800" dirty="0">
              <a:solidFill>
                <a:schemeClr val="accent3"/>
              </a:solidFill>
              <a:latin typeface="Franklin Gothic Medium" panose="020B06030201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072634" y="4673521"/>
            <a:ext cx="2625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KNOW-IT-ALLS</a:t>
            </a:r>
            <a:endParaRPr lang="en-US" sz="2400" dirty="0">
              <a:solidFill>
                <a:schemeClr val="accent4"/>
              </a:solidFill>
              <a:latin typeface="Franklin Gothic Medium" panose="020B06030201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8460" y="8192256"/>
            <a:ext cx="2625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DIGRESSERS</a:t>
            </a:r>
            <a:endParaRPr lang="en-US" sz="2400" dirty="0">
              <a:solidFill>
                <a:schemeClr val="accent4"/>
              </a:solidFill>
              <a:latin typeface="Franklin Gothic Medium" panose="020B06030201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29181" y="8192257"/>
            <a:ext cx="2625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RESISTORS</a:t>
            </a:r>
            <a:endParaRPr lang="en-US" sz="1800" dirty="0">
              <a:solidFill>
                <a:schemeClr val="accent3"/>
              </a:solidFill>
              <a:latin typeface="Franklin Gothic Medium" panose="020B06030201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192386" y="8192257"/>
            <a:ext cx="2625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JOKESTERS</a:t>
            </a:r>
            <a:endParaRPr lang="en-US" sz="2400" dirty="0">
              <a:solidFill>
                <a:schemeClr val="accent1"/>
              </a:solidFill>
              <a:latin typeface="Franklin Gothic Medium" panose="020B06030201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055592" y="8192257"/>
            <a:ext cx="2625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Franklin Gothic Medium" panose="020B06030201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LATECOMERS</a:t>
            </a:r>
            <a:endParaRPr lang="en-US" sz="1800" dirty="0">
              <a:solidFill>
                <a:schemeClr val="accent2"/>
              </a:solidFill>
              <a:latin typeface="Franklin Gothic Medium" panose="020B060302010202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1519" y="550076"/>
            <a:ext cx="164662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2"/>
                </a:solidFill>
                <a:latin typeface="Franklin Gothic Heavy" panose="020B0903020102020204" pitchFamily="34" charset="0"/>
                <a:ea typeface="Montserrat" charset="0"/>
                <a:cs typeface="Montserrat" charset="0"/>
              </a:rPr>
              <a:t>MANAGING YOUR AUDIENCE</a:t>
            </a:r>
          </a:p>
        </p:txBody>
      </p:sp>
    </p:spTree>
    <p:extLst>
      <p:ext uri="{BB962C8B-B14F-4D97-AF65-F5344CB8AC3E}">
        <p14:creationId xmlns:p14="http://schemas.microsoft.com/office/powerpoint/2010/main" val="19953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7485E3-31D4-4602-A1BA-CC0D2794A622}"/>
              </a:ext>
            </a:extLst>
          </p:cNvPr>
          <p:cNvSpPr/>
          <p:nvPr/>
        </p:nvSpPr>
        <p:spPr>
          <a:xfrm>
            <a:off x="1306666" y="1229714"/>
            <a:ext cx="4237464" cy="7785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03222" y="1230674"/>
            <a:ext cx="10110788" cy="25015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3" tIns="91431" rIns="182863" bIns="91431" rtlCol="0" anchor="ctr"/>
          <a:lstStyle/>
          <a:p>
            <a:pPr algn="ctr"/>
            <a:endParaRPr lang="id-ID" sz="2100"/>
          </a:p>
        </p:txBody>
      </p:sp>
      <p:sp>
        <p:nvSpPr>
          <p:cNvPr id="15" name="Oval 14"/>
          <p:cNvSpPr/>
          <p:nvPr/>
        </p:nvSpPr>
        <p:spPr>
          <a:xfrm>
            <a:off x="7538255" y="2078014"/>
            <a:ext cx="829810" cy="8298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003222" y="6514732"/>
            <a:ext cx="10110788" cy="2501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3" tIns="91431" rIns="182863" bIns="91431" rtlCol="0" anchor="ctr"/>
          <a:lstStyle/>
          <a:p>
            <a:pPr algn="ctr"/>
            <a:endParaRPr lang="id-ID" sz="2100"/>
          </a:p>
        </p:txBody>
      </p:sp>
      <p:sp>
        <p:nvSpPr>
          <p:cNvPr id="16" name="Rectangle 15"/>
          <p:cNvSpPr/>
          <p:nvPr/>
        </p:nvSpPr>
        <p:spPr>
          <a:xfrm>
            <a:off x="7003222" y="3871744"/>
            <a:ext cx="10110788" cy="25015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3" tIns="91431" rIns="182863" bIns="91431" rtlCol="0" anchor="ctr"/>
          <a:lstStyle/>
          <a:p>
            <a:pPr algn="ctr"/>
            <a:endParaRPr lang="id-ID" sz="2100"/>
          </a:p>
        </p:txBody>
      </p:sp>
      <p:sp>
        <p:nvSpPr>
          <p:cNvPr id="8" name="TextBox 7"/>
          <p:cNvSpPr txBox="1"/>
          <p:nvPr/>
        </p:nvSpPr>
        <p:spPr>
          <a:xfrm>
            <a:off x="8837898" y="1908152"/>
            <a:ext cx="7775783" cy="1169533"/>
          </a:xfrm>
          <a:prstGeom prst="rect">
            <a:avLst/>
          </a:prstGeom>
          <a:noFill/>
        </p:spPr>
        <p:txBody>
          <a:bodyPr wrap="square" lIns="182863" tIns="91431" rIns="182863" bIns="91431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What are some ways to engage your audience through your communications? </a:t>
            </a:r>
            <a:endParaRPr lang="id-ID" sz="2100" b="1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7898" y="4557939"/>
            <a:ext cx="7775783" cy="1169533"/>
          </a:xfrm>
          <a:prstGeom prst="rect">
            <a:avLst/>
          </a:prstGeom>
          <a:noFill/>
        </p:spPr>
        <p:txBody>
          <a:bodyPr wrap="square" lIns="182863" tIns="91431" rIns="182863" bIns="91431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What are the different personalities you are likely to encounter in the classroom?</a:t>
            </a:r>
            <a:endParaRPr lang="id-ID" sz="3200" b="1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61591" y="7180735"/>
            <a:ext cx="7981406" cy="1169533"/>
          </a:xfrm>
          <a:prstGeom prst="rect">
            <a:avLst/>
          </a:prstGeom>
          <a:noFill/>
        </p:spPr>
        <p:txBody>
          <a:bodyPr wrap="square" lIns="182863" tIns="91431" rIns="182863" bIns="91431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What are some strategies for dealing with disruptive participants? </a:t>
            </a:r>
            <a:endParaRPr lang="id-ID" sz="3200" b="1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5655" y="2019778"/>
            <a:ext cx="8298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1</a:t>
            </a:r>
            <a:endParaRPr lang="en-US" sz="5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505655" y="7350597"/>
            <a:ext cx="829810" cy="8298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538255" y="4750132"/>
            <a:ext cx="829810" cy="8298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05655" y="7257077"/>
            <a:ext cx="8298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3</a:t>
            </a:r>
            <a:endParaRPr lang="en-US" sz="5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38255" y="4662766"/>
            <a:ext cx="8298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2</a:t>
            </a:r>
            <a:endParaRPr lang="en-US" sz="5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DC1CA2-9707-459A-8B16-C7FDF6160D3B}"/>
              </a:ext>
            </a:extLst>
          </p:cNvPr>
          <p:cNvGrpSpPr/>
          <p:nvPr/>
        </p:nvGrpSpPr>
        <p:grpSpPr>
          <a:xfrm>
            <a:off x="1674319" y="2778921"/>
            <a:ext cx="3502158" cy="4772232"/>
            <a:chOff x="1563003" y="3170704"/>
            <a:chExt cx="3502158" cy="47722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C8BAAD-1561-49B0-9E2E-4968F6A80F00}"/>
                </a:ext>
              </a:extLst>
            </p:cNvPr>
            <p:cNvSpPr txBox="1"/>
            <p:nvPr/>
          </p:nvSpPr>
          <p:spPr>
            <a:xfrm>
              <a:off x="1563003" y="5542297"/>
              <a:ext cx="3502158" cy="2400639"/>
            </a:xfrm>
            <a:prstGeom prst="rect">
              <a:avLst/>
            </a:prstGeom>
            <a:noFill/>
          </p:spPr>
          <p:txBody>
            <a:bodyPr wrap="square" lIns="182863" tIns="91431" rIns="182863" bIns="91431" rtlCol="0">
              <a:spAutoFit/>
            </a:bodyPr>
            <a:lstStyle/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REVIEW:</a:t>
              </a:r>
            </a:p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PREPARE YOURSELF</a:t>
              </a:r>
              <a:endParaRPr lang="id-ID" sz="4800" b="1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CAAE03-4AB1-47AC-A350-9819A1A0B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4556" y="3170704"/>
              <a:ext cx="2719052" cy="2145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6842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A5E9A73-B98A-4FB9-9979-C97EA92BD77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3A27F4-4705-448E-B22E-B2BA6293A15E}"/>
              </a:ext>
            </a:extLst>
          </p:cNvPr>
          <p:cNvSpPr txBox="1"/>
          <p:nvPr/>
        </p:nvSpPr>
        <p:spPr>
          <a:xfrm>
            <a:off x="11526252" y="6783518"/>
            <a:ext cx="6280485" cy="28007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GROUP</a:t>
            </a:r>
            <a:br>
              <a:rPr lang="en-GB" sz="8800" dirty="0">
                <a:solidFill>
                  <a:schemeClr val="bg1"/>
                </a:solidFill>
                <a:latin typeface="Franklin Gothic Heavy" panose="020B0903020102020204" pitchFamily="34" charset="0"/>
              </a:rPr>
            </a:br>
            <a:r>
              <a:rPr lang="en-GB" sz="88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ACTIVITY</a:t>
            </a:r>
            <a:endParaRPr lang="en-US" sz="88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6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21667"/>
            <a:ext cx="18288000" cy="1220708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888417" y="4923691"/>
            <a:ext cx="6915150" cy="4337539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888417" y="5338764"/>
            <a:ext cx="6915150" cy="3371849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Icebreaker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Name</a:t>
            </a:r>
          </a:p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Organization</a:t>
            </a:r>
          </a:p>
          <a:p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Favorite Childhood Food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466761" y="6471139"/>
            <a:ext cx="175846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1132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7"/>
          <p:cNvSpPr/>
          <p:nvPr/>
        </p:nvSpPr>
        <p:spPr>
          <a:xfrm flipH="1">
            <a:off x="-1" y="0"/>
            <a:ext cx="7232215" cy="10285413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100000">
                <a:schemeClr val="accent1">
                  <a:lumMod val="50000"/>
                  <a:alpha val="85000"/>
                </a:schemeClr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968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F897E57-4F37-4272-A229-61B4A453F406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4380" y="1388009"/>
            <a:ext cx="7232216" cy="7542636"/>
          </a:xfrm>
        </p:spPr>
      </p:pic>
      <p:sp>
        <p:nvSpPr>
          <p:cNvPr id="11" name="TextBox 10"/>
          <p:cNvSpPr txBox="1"/>
          <p:nvPr/>
        </p:nvSpPr>
        <p:spPr>
          <a:xfrm>
            <a:off x="10351197" y="3065214"/>
            <a:ext cx="5747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4"/>
                </a:solidFill>
                <a:latin typeface="Franklin Gothic Heavy" panose="020B0903020102020204" pitchFamily="34" charset="0"/>
                <a:ea typeface="Montserrat" charset="0"/>
                <a:cs typeface="Montserrat" charset="0"/>
              </a:rPr>
              <a:t>PUT IT INTO ACTION</a:t>
            </a:r>
          </a:p>
        </p:txBody>
      </p:sp>
    </p:spTree>
    <p:extLst>
      <p:ext uri="{BB962C8B-B14F-4D97-AF65-F5344CB8AC3E}">
        <p14:creationId xmlns:p14="http://schemas.microsoft.com/office/powerpoint/2010/main" val="26104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8449F4-4B42-4D20-ABD8-2201808E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solidFill>
                  <a:schemeClr val="accent4"/>
                </a:solidFill>
                <a:latin typeface="Franklin Gothic Heavy" panose="020B0903020102020204" pitchFamily="34" charset="0"/>
              </a:rPr>
              <a:t>PARTICIPANT GOAL SETTING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61882-0AE2-4901-81AB-9DEFF1E99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622884"/>
            <a:ext cx="8153400" cy="6565566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latin typeface="Franklin Gothic Book" panose="020B0503020102020204" pitchFamily="34" charset="0"/>
              </a:rPr>
              <a:t>What behavior will I change?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By when can I make the change?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How will I know I reached my goal?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What actions must I take to change?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Why is this behavior change important to me? What challenges might I face?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What will I do to overcome those challenges?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What can help me make these changes?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How will I keep myself motivated?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How will I hold myself accountable?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B5EFA8-BE9A-4E6F-BA9C-0B45AA203B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3702" y="2400300"/>
            <a:ext cx="8424297" cy="678815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4B682A-6872-4366-BD53-2797B40A2B5D}"/>
              </a:ext>
            </a:extLst>
          </p:cNvPr>
          <p:cNvSpPr/>
          <p:nvPr/>
        </p:nvSpPr>
        <p:spPr>
          <a:xfrm>
            <a:off x="12435839" y="8608268"/>
            <a:ext cx="5852160" cy="11603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06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A79C7-8316-4EE6-A010-016AA077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solidFill>
                  <a:schemeClr val="accent4"/>
                </a:solidFill>
                <a:latin typeface="Franklin Gothic Heavy" panose="020B0903020102020204" pitchFamily="34" charset="0"/>
              </a:rPr>
              <a:t>AFTER THE LESSON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F3C43A-D92B-492D-8319-B5ACA4A6D8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924704"/>
            <a:ext cx="8609013" cy="573934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80599-287B-4E81-9E52-97FEB720F3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sz="3200" dirty="0">
              <a:latin typeface="Franklin Gothic Book" panose="020B0503020102020204" pitchFamily="34" charset="0"/>
            </a:endParaRPr>
          </a:p>
          <a:p>
            <a:endParaRPr lang="en-US" sz="3200" dirty="0">
              <a:latin typeface="Franklin Gothic Book" panose="020B0503020102020204" pitchFamily="34" charset="0"/>
            </a:endParaRPr>
          </a:p>
          <a:p>
            <a:r>
              <a:rPr lang="en-US" sz="3600" dirty="0">
                <a:latin typeface="Franklin Gothic Book" panose="020B0503020102020204" pitchFamily="34" charset="0"/>
              </a:rPr>
              <a:t>Strategies to reinforce learning at home</a:t>
            </a:r>
          </a:p>
          <a:p>
            <a:endParaRPr lang="en-US" sz="3600" dirty="0">
              <a:latin typeface="Franklin Gothic Book" panose="020B0503020102020204" pitchFamily="34" charset="0"/>
            </a:endParaRPr>
          </a:p>
          <a:p>
            <a:endParaRPr lang="en-US" sz="3600" dirty="0">
              <a:latin typeface="Franklin Gothic Book" panose="020B0503020102020204" pitchFamily="34" charset="0"/>
            </a:endParaRPr>
          </a:p>
          <a:p>
            <a:r>
              <a:rPr lang="en-US" sz="3600" dirty="0">
                <a:latin typeface="Franklin Gothic Book" panose="020B0503020102020204" pitchFamily="34" charset="0"/>
              </a:rPr>
              <a:t>Providing additional resources and social media links</a:t>
            </a:r>
          </a:p>
          <a:p>
            <a:pPr marL="457200" lvl="1" indent="0">
              <a:buNone/>
            </a:pPr>
            <a:endParaRPr lang="en-US" sz="3600" dirty="0">
              <a:latin typeface="Franklin Gothic Book" panose="020B0503020102020204" pitchFamily="34" charset="0"/>
            </a:endParaRPr>
          </a:p>
          <a:p>
            <a:pPr marL="457200" lvl="1" indent="0">
              <a:buNone/>
            </a:pPr>
            <a:endParaRPr lang="en-US" sz="3600" dirty="0">
              <a:latin typeface="Franklin Gothic Book" panose="020B0503020102020204" pitchFamily="34" charset="0"/>
            </a:endParaRPr>
          </a:p>
          <a:p>
            <a:r>
              <a:rPr lang="en-US" sz="3600" dirty="0">
                <a:latin typeface="Franklin Gothic Book" panose="020B0503020102020204" pitchFamily="34" charset="0"/>
              </a:rPr>
              <a:t>Share evaluation data with program administrator</a:t>
            </a:r>
          </a:p>
          <a:p>
            <a:pPr marL="457200" lvl="1" indent="0">
              <a:buNone/>
            </a:pPr>
            <a:endParaRPr lang="en-US" sz="2800" dirty="0">
              <a:latin typeface="Franklin Gothic Book" panose="020B05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4A235B-2DE3-446D-9610-08AD734FB64D}"/>
              </a:ext>
            </a:extLst>
          </p:cNvPr>
          <p:cNvSpPr/>
          <p:nvPr/>
        </p:nvSpPr>
        <p:spPr>
          <a:xfrm>
            <a:off x="0" y="8095786"/>
            <a:ext cx="5330284" cy="13862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62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7485E3-31D4-4602-A1BA-CC0D2794A622}"/>
              </a:ext>
            </a:extLst>
          </p:cNvPr>
          <p:cNvSpPr/>
          <p:nvPr/>
        </p:nvSpPr>
        <p:spPr>
          <a:xfrm>
            <a:off x="1306666" y="1229714"/>
            <a:ext cx="4237464" cy="7785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03222" y="1230674"/>
            <a:ext cx="10110788" cy="37244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3" tIns="91431" rIns="182863" bIns="91431" rtlCol="0" anchor="ctr"/>
          <a:lstStyle/>
          <a:p>
            <a:pPr algn="ctr"/>
            <a:endParaRPr lang="id-ID" sz="2100"/>
          </a:p>
        </p:txBody>
      </p:sp>
      <p:sp>
        <p:nvSpPr>
          <p:cNvPr id="15" name="Oval 14"/>
          <p:cNvSpPr/>
          <p:nvPr/>
        </p:nvSpPr>
        <p:spPr>
          <a:xfrm>
            <a:off x="7505655" y="2850738"/>
            <a:ext cx="829810" cy="8298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003222" y="5330284"/>
            <a:ext cx="10110788" cy="36859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3" tIns="91431" rIns="182863" bIns="91431" rtlCol="0" anchor="ctr"/>
          <a:lstStyle/>
          <a:p>
            <a:pPr algn="ctr"/>
            <a:endParaRPr lang="id-ID" sz="2100"/>
          </a:p>
        </p:txBody>
      </p:sp>
      <p:sp>
        <p:nvSpPr>
          <p:cNvPr id="8" name="TextBox 7"/>
          <p:cNvSpPr txBox="1"/>
          <p:nvPr/>
        </p:nvSpPr>
        <p:spPr>
          <a:xfrm>
            <a:off x="8837899" y="2645592"/>
            <a:ext cx="6595390" cy="1169533"/>
          </a:xfrm>
          <a:prstGeom prst="rect">
            <a:avLst/>
          </a:prstGeom>
          <a:noFill/>
        </p:spPr>
        <p:txBody>
          <a:bodyPr wrap="square" lIns="182863" tIns="91431" rIns="182863" bIns="91431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What should you consider when setting goals with participants?</a:t>
            </a:r>
            <a:endParaRPr lang="id-ID" sz="2100" b="1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61591" y="6672310"/>
            <a:ext cx="7981406" cy="1169533"/>
          </a:xfrm>
          <a:prstGeom prst="rect">
            <a:avLst/>
          </a:prstGeom>
          <a:noFill/>
        </p:spPr>
        <p:txBody>
          <a:bodyPr wrap="square" lIns="182863" tIns="91431" rIns="182863" bIns="91431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What actions must be taken after your nutrition lesson?</a:t>
            </a:r>
            <a:endParaRPr lang="id-ID" sz="3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5655" y="2757218"/>
            <a:ext cx="8298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1</a:t>
            </a:r>
            <a:endParaRPr lang="en-US" sz="5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505655" y="6842172"/>
            <a:ext cx="829810" cy="8298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05655" y="6748652"/>
            <a:ext cx="82981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2</a:t>
            </a:r>
            <a:endParaRPr lang="en-US" sz="54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DC1CA2-9707-459A-8B16-C7FDF6160D3B}"/>
              </a:ext>
            </a:extLst>
          </p:cNvPr>
          <p:cNvGrpSpPr/>
          <p:nvPr/>
        </p:nvGrpSpPr>
        <p:grpSpPr>
          <a:xfrm>
            <a:off x="1674319" y="2778921"/>
            <a:ext cx="3502158" cy="4772232"/>
            <a:chOff x="1563003" y="3170704"/>
            <a:chExt cx="3502158" cy="47722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C8BAAD-1561-49B0-9E2E-4968F6A80F00}"/>
                </a:ext>
              </a:extLst>
            </p:cNvPr>
            <p:cNvSpPr txBox="1"/>
            <p:nvPr/>
          </p:nvSpPr>
          <p:spPr>
            <a:xfrm>
              <a:off x="1563003" y="5542297"/>
              <a:ext cx="3502158" cy="2400639"/>
            </a:xfrm>
            <a:prstGeom prst="rect">
              <a:avLst/>
            </a:prstGeom>
            <a:noFill/>
          </p:spPr>
          <p:txBody>
            <a:bodyPr wrap="square" lIns="182863" tIns="91431" rIns="182863" bIns="91431" rtlCol="0">
              <a:spAutoFit/>
            </a:bodyPr>
            <a:lstStyle/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REVIEW:</a:t>
              </a:r>
            </a:p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PUT IT INTO ACTION</a:t>
              </a:r>
              <a:endParaRPr lang="id-ID" sz="4800" b="1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CAAE03-4AB1-47AC-A350-9819A1A0B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4556" y="3170704"/>
              <a:ext cx="2719052" cy="2145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72048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905271" y="1822672"/>
            <a:ext cx="10534649" cy="630932"/>
          </a:xfrm>
          <a:prstGeom prst="rect">
            <a:avLst/>
          </a:prstGeom>
          <a:noFill/>
        </p:spPr>
        <p:txBody>
          <a:bodyPr wrap="square" lIns="137151" tIns="68575" rIns="137151" bIns="68575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Review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11920" y="398379"/>
            <a:ext cx="14057138" cy="1465560"/>
          </a:xfrm>
          <a:prstGeom prst="rect">
            <a:avLst/>
          </a:prstGeom>
          <a:noFill/>
        </p:spPr>
        <p:txBody>
          <a:bodyPr wrap="square" lIns="137151" tIns="68575" rIns="137151" bIns="68575" rtlCol="0">
            <a:spAutoFit/>
          </a:bodyPr>
          <a:lstStyle/>
          <a:p>
            <a:pPr algn="ctr"/>
            <a:r>
              <a:rPr lang="en-US" sz="8600" b="1" dirty="0">
                <a:solidFill>
                  <a:schemeClr val="accent5"/>
                </a:solidFill>
                <a:latin typeface="Franklin Gothic Demi" panose="020B0703020102020204" pitchFamily="34" charset="0"/>
                <a:ea typeface="Montserrat" charset="0"/>
                <a:cs typeface="Montserrat" charset="0"/>
              </a:rPr>
              <a:t>Training Objectives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6712899" y="3216008"/>
            <a:ext cx="5536252" cy="2523768"/>
            <a:chOff x="4698371" y="1819574"/>
            <a:chExt cx="3690834" cy="1682771"/>
          </a:xfrm>
        </p:grpSpPr>
        <p:sp>
          <p:nvSpPr>
            <p:cNvPr id="40" name="Rounded Rectangle 39"/>
            <p:cNvSpPr/>
            <p:nvPr/>
          </p:nvSpPr>
          <p:spPr>
            <a:xfrm>
              <a:off x="4698371" y="1819574"/>
              <a:ext cx="604695" cy="60469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471396" y="1860617"/>
              <a:ext cx="2917809" cy="16417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3200" dirty="0">
                  <a:latin typeface="Franklin Gothic Book" panose="020B0503020102020204" pitchFamily="34" charset="0"/>
                </a:rPr>
                <a:t>Which handouts would you complete before delivering an effective nutrition education lesson?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51655" y="3216007"/>
            <a:ext cx="5468146" cy="3016214"/>
            <a:chOff x="4698371" y="1819574"/>
            <a:chExt cx="3645429" cy="2011118"/>
          </a:xfrm>
        </p:grpSpPr>
        <p:sp>
          <p:nvSpPr>
            <p:cNvPr id="70" name="Rounded Rectangle 69"/>
            <p:cNvSpPr/>
            <p:nvPr/>
          </p:nvSpPr>
          <p:spPr>
            <a:xfrm>
              <a:off x="4698371" y="1819574"/>
              <a:ext cx="604695" cy="60469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71396" y="1860619"/>
              <a:ext cx="2872404" cy="197007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3200" dirty="0">
                  <a:latin typeface="Franklin Gothic Book" panose="020B0503020102020204" pitchFamily="34" charset="0"/>
                </a:rPr>
                <a:t>How can you use information in the Nutrition Educator Guide to prepare and deliver effective nutrition education?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2880484" y="3216006"/>
            <a:ext cx="4855181" cy="1538884"/>
            <a:chOff x="4698371" y="1819574"/>
            <a:chExt cx="3236787" cy="1026082"/>
          </a:xfrm>
        </p:grpSpPr>
        <p:sp>
          <p:nvSpPr>
            <p:cNvPr id="75" name="Rounded Rectangle 74"/>
            <p:cNvSpPr/>
            <p:nvPr/>
          </p:nvSpPr>
          <p:spPr>
            <a:xfrm>
              <a:off x="4698371" y="1819574"/>
              <a:ext cx="604695" cy="60469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71396" y="1860618"/>
              <a:ext cx="2463762" cy="98503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3200" dirty="0">
                  <a:latin typeface="Franklin Gothic Book" panose="020B0503020102020204" pitchFamily="34" charset="0"/>
                </a:rPr>
                <a:t>What is the purpose of nutrition education?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712898" y="6810358"/>
            <a:ext cx="5536253" cy="2559212"/>
            <a:chOff x="4698371" y="1819574"/>
            <a:chExt cx="3690835" cy="1706404"/>
          </a:xfrm>
        </p:grpSpPr>
        <p:sp>
          <p:nvSpPr>
            <p:cNvPr id="80" name="Rounded Rectangle 79"/>
            <p:cNvSpPr/>
            <p:nvPr/>
          </p:nvSpPr>
          <p:spPr>
            <a:xfrm>
              <a:off x="4698371" y="1819574"/>
              <a:ext cx="604695" cy="60469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471396" y="1884250"/>
              <a:ext cx="2917810" cy="16417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3200" dirty="0">
                  <a:latin typeface="Franklin Gothic Book" panose="020B0503020102020204" pitchFamily="34" charset="0"/>
                </a:rPr>
                <a:t>What are two strategies for engaging participants with diverse classroom behavior and learning styles?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10784" y="6816044"/>
            <a:ext cx="5409017" cy="2061082"/>
            <a:chOff x="4698371" y="1819574"/>
            <a:chExt cx="3606011" cy="1374265"/>
          </a:xfrm>
        </p:grpSpPr>
        <p:sp>
          <p:nvSpPr>
            <p:cNvPr id="85" name="Rounded Rectangle 84"/>
            <p:cNvSpPr/>
            <p:nvPr/>
          </p:nvSpPr>
          <p:spPr>
            <a:xfrm>
              <a:off x="4698371" y="1819574"/>
              <a:ext cx="604695" cy="60469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471398" y="1880458"/>
              <a:ext cx="2832984" cy="131338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3200" dirty="0">
                  <a:latin typeface="Franklin Gothic Book" panose="020B0503020102020204" pitchFamily="34" charset="0"/>
                </a:rPr>
                <a:t>What are three things you need to know about your audience before planning a lesson?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2880484" y="6810360"/>
            <a:ext cx="4916945" cy="2030401"/>
            <a:chOff x="4698371" y="1819574"/>
            <a:chExt cx="3277963" cy="1353809"/>
          </a:xfrm>
        </p:grpSpPr>
        <p:sp>
          <p:nvSpPr>
            <p:cNvPr id="90" name="Rounded Rectangle 89"/>
            <p:cNvSpPr/>
            <p:nvPr/>
          </p:nvSpPr>
          <p:spPr>
            <a:xfrm>
              <a:off x="4698371" y="1819574"/>
              <a:ext cx="604695" cy="604695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512572" y="1860001"/>
              <a:ext cx="2463762" cy="131338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3200" dirty="0">
                  <a:latin typeface="Franklin Gothic Book" panose="020B0503020102020204" pitchFamily="34" charset="0"/>
                </a:rPr>
                <a:t>Why is it helpful to set behavior change goals with participants?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90271" y="3133788"/>
            <a:ext cx="82981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1</a:t>
            </a:r>
            <a:endParaRPr lang="en-US" sz="60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51514" y="3133787"/>
            <a:ext cx="82981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2</a:t>
            </a:r>
            <a:endParaRPr lang="en-US" sz="60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19100" y="3107246"/>
            <a:ext cx="82981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3</a:t>
            </a:r>
            <a:endParaRPr lang="en-US" sz="60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8888" y="6707283"/>
            <a:ext cx="82981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4</a:t>
            </a:r>
            <a:endParaRPr lang="en-US" sz="60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51514" y="6701600"/>
            <a:ext cx="82981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5</a:t>
            </a:r>
            <a:endParaRPr lang="en-US" sz="60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919100" y="6717140"/>
            <a:ext cx="82981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6</a:t>
            </a:r>
            <a:endParaRPr lang="en-US" sz="6000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04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139" y="-844063"/>
            <a:ext cx="18368139" cy="12050873"/>
          </a:xfrm>
        </p:spPr>
      </p:pic>
      <p:sp>
        <p:nvSpPr>
          <p:cNvPr id="6" name="TextBox 5"/>
          <p:cNvSpPr txBox="1"/>
          <p:nvPr/>
        </p:nvSpPr>
        <p:spPr>
          <a:xfrm>
            <a:off x="912377" y="5683853"/>
            <a:ext cx="7437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POSTTEST</a:t>
            </a:r>
          </a:p>
        </p:txBody>
      </p:sp>
    </p:spTree>
    <p:extLst>
      <p:ext uri="{BB962C8B-B14F-4D97-AF65-F5344CB8AC3E}">
        <p14:creationId xmlns:p14="http://schemas.microsoft.com/office/powerpoint/2010/main" val="2638877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8159330"/>
            <a:ext cx="10058400" cy="2514599"/>
          </a:xfrm>
          <a:prstGeom prst="rect">
            <a:avLst/>
          </a:prstGeo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"/>
          <a:stretch/>
        </p:blipFill>
        <p:spPr>
          <a:xfrm>
            <a:off x="3704491" y="0"/>
            <a:ext cx="10877689" cy="5124450"/>
          </a:xfrm>
          <a:noFill/>
        </p:spPr>
      </p:pic>
      <p:sp>
        <p:nvSpPr>
          <p:cNvPr id="8" name="Rectangle 7"/>
          <p:cNvSpPr/>
          <p:nvPr/>
        </p:nvSpPr>
        <p:spPr>
          <a:xfrm>
            <a:off x="1326" y="-18074"/>
            <a:ext cx="3703167" cy="34224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583507" y="3404373"/>
            <a:ext cx="3704493" cy="3440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26" y="6844893"/>
            <a:ext cx="3704493" cy="344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1058" y="5690731"/>
            <a:ext cx="8386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chemeClr val="accent5"/>
                </a:solidFill>
                <a:latin typeface="Franklin Gothic Heavy" panose="020B0903020102020204" pitchFamily="34" charset="0"/>
              </a:rPr>
              <a:t>Thank </a:t>
            </a:r>
          </a:p>
          <a:p>
            <a:pPr algn="ctr"/>
            <a:r>
              <a:rPr lang="en-GB" sz="7200" dirty="0">
                <a:solidFill>
                  <a:schemeClr val="accent5"/>
                </a:solidFill>
                <a:latin typeface="Franklin Gothic Heavy" panose="020B0903020102020204" pitchFamily="34" charset="0"/>
              </a:rPr>
              <a:t>You</a:t>
            </a:r>
            <a:endParaRPr lang="en-US" sz="7200" dirty="0">
              <a:solidFill>
                <a:schemeClr val="accent5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83506" y="-36147"/>
            <a:ext cx="3704493" cy="34405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688182" y="8434578"/>
            <a:ext cx="491163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26" y="3404190"/>
            <a:ext cx="3704493" cy="3440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4584363" y="6844893"/>
            <a:ext cx="3704493" cy="34405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87" y="4086816"/>
            <a:ext cx="1582043" cy="2075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3267" y="744784"/>
            <a:ext cx="1668986" cy="1878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4471" y="7431863"/>
            <a:ext cx="2266579" cy="22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2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hlinkClick r:id="rId2"/>
            <a:extLst>
              <a:ext uri="{FF2B5EF4-FFF2-40B4-BE49-F238E27FC236}">
                <a16:creationId xmlns:a16="http://schemas.microsoft.com/office/drawing/2014/main" id="{8DB3CB9F-7C67-49B8-A20E-D93D85C9D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64" y="2272937"/>
            <a:ext cx="13257269" cy="747420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890B5B-B265-4B82-8ACA-EF333DF435C5}"/>
              </a:ext>
            </a:extLst>
          </p:cNvPr>
          <p:cNvSpPr txBox="1"/>
          <p:nvPr/>
        </p:nvSpPr>
        <p:spPr>
          <a:xfrm>
            <a:off x="1517213" y="538275"/>
            <a:ext cx="15253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chemeClr val="tx2"/>
                </a:solidFill>
                <a:latin typeface="Franklin Gothic Heavy" panose="020B0903020102020204" pitchFamily="34" charset="0"/>
                <a:ea typeface="Montserrat" charset="0"/>
                <a:cs typeface="Montserrat" charset="0"/>
              </a:rPr>
              <a:t>NUTRITION EDUCATOR GUIDE</a:t>
            </a:r>
            <a:endParaRPr lang="en-US" sz="8624" dirty="0">
              <a:solidFill>
                <a:schemeClr val="tx2"/>
              </a:solidFill>
              <a:latin typeface="Franklin Gothic Heavy" panose="020B0903020102020204" pitchFamily="34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52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13005" y="877910"/>
            <a:ext cx="14054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chemeClr val="tx2"/>
                </a:solidFill>
                <a:latin typeface="Franklin Gothic Heavy" panose="020B0903020102020204" pitchFamily="34" charset="0"/>
                <a:ea typeface="Montserrat" charset="0"/>
                <a:cs typeface="Montserrat" charset="0"/>
              </a:rPr>
              <a:t>HANDOUTS</a:t>
            </a:r>
            <a:endParaRPr lang="en-US" sz="8624" b="1" dirty="0">
              <a:solidFill>
                <a:schemeClr val="tx2"/>
              </a:solidFill>
              <a:latin typeface="Franklin Gothic Heavy" panose="020B09030201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17" name="Shape 583"/>
          <p:cNvSpPr/>
          <p:nvPr/>
        </p:nvSpPr>
        <p:spPr>
          <a:xfrm>
            <a:off x="3684657" y="3092433"/>
            <a:ext cx="3582764" cy="35827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087" tIns="38087" rIns="38087" bIns="38087" anchor="ctr"/>
          <a:lstStyle/>
          <a:p>
            <a:pPr defTabSz="34278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499" dirty="0"/>
          </a:p>
        </p:txBody>
      </p:sp>
      <p:sp>
        <p:nvSpPr>
          <p:cNvPr id="25" name="Shape 587"/>
          <p:cNvSpPr/>
          <p:nvPr/>
        </p:nvSpPr>
        <p:spPr>
          <a:xfrm>
            <a:off x="11029657" y="3092432"/>
            <a:ext cx="3582764" cy="35827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8087" tIns="38087" rIns="38087" bIns="38087" anchor="ctr"/>
          <a:lstStyle/>
          <a:p>
            <a:pPr defTabSz="34278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499" dirty="0"/>
          </a:p>
        </p:txBody>
      </p:sp>
      <p:grpSp>
        <p:nvGrpSpPr>
          <p:cNvPr id="31" name="Group 30"/>
          <p:cNvGrpSpPr/>
          <p:nvPr/>
        </p:nvGrpSpPr>
        <p:grpSpPr>
          <a:xfrm>
            <a:off x="3122" y="6764458"/>
            <a:ext cx="3582763" cy="3520956"/>
            <a:chOff x="1141" y="4510334"/>
            <a:chExt cx="2388878" cy="2347666"/>
          </a:xfrm>
          <a:solidFill>
            <a:schemeClr val="accent1"/>
          </a:solidFill>
        </p:grpSpPr>
        <p:sp>
          <p:nvSpPr>
            <p:cNvPr id="33" name="Shape 585"/>
            <p:cNvSpPr/>
            <p:nvPr/>
          </p:nvSpPr>
          <p:spPr>
            <a:xfrm rot="10800000">
              <a:off x="1141" y="4510334"/>
              <a:ext cx="2388878" cy="234766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38087" tIns="38087" rIns="38087" bIns="38087" anchor="ctr"/>
            <a:lstStyle/>
            <a:p>
              <a:pPr defTabSz="34278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4499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2025" y="5237096"/>
              <a:ext cx="1745876" cy="96451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Plan Your </a:t>
              </a:r>
            </a:p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Lesson</a:t>
              </a:r>
            </a:p>
          </p:txBody>
        </p:sp>
      </p:grpSp>
      <p:sp>
        <p:nvSpPr>
          <p:cNvPr id="41" name="Shape 589"/>
          <p:cNvSpPr/>
          <p:nvPr/>
        </p:nvSpPr>
        <p:spPr>
          <a:xfrm rot="10800000">
            <a:off x="7357113" y="6764458"/>
            <a:ext cx="3582764" cy="35209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8087" tIns="38087" rIns="38087" bIns="38087" anchor="ctr"/>
          <a:lstStyle/>
          <a:p>
            <a:pPr defTabSz="34278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499" dirty="0"/>
          </a:p>
        </p:txBody>
      </p:sp>
      <p:sp>
        <p:nvSpPr>
          <p:cNvPr id="49" name="Shape 591"/>
          <p:cNvSpPr/>
          <p:nvPr/>
        </p:nvSpPr>
        <p:spPr>
          <a:xfrm rot="10800000">
            <a:off x="14702115" y="6764457"/>
            <a:ext cx="3582764" cy="352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8087" tIns="38087" rIns="38087" bIns="38087" anchor="ctr"/>
          <a:lstStyle/>
          <a:p>
            <a:pPr defTabSz="34278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4499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3681949-B131-4F10-83FF-7826D2C74B7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3" y="3268052"/>
            <a:ext cx="2467865" cy="3231522"/>
          </a:xfrm>
          <a:noFill/>
        </p:spPr>
      </p:pic>
      <p:pic>
        <p:nvPicPr>
          <p:cNvPr id="54" name="Picture Placeholder 53">
            <a:extLst>
              <a:ext uri="{FF2B5EF4-FFF2-40B4-BE49-F238E27FC236}">
                <a16:creationId xmlns:a16="http://schemas.microsoft.com/office/drawing/2014/main" id="{9942E3BA-9AFA-4EC5-9CA5-EB83E4E46E8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557" y="3273867"/>
            <a:ext cx="2467864" cy="3219892"/>
          </a:xfrm>
          <a:noFill/>
        </p:spPr>
      </p:pic>
      <p:pic>
        <p:nvPicPr>
          <p:cNvPr id="58" name="Picture Placeholder 57">
            <a:extLst>
              <a:ext uri="{FF2B5EF4-FFF2-40B4-BE49-F238E27FC236}">
                <a16:creationId xmlns:a16="http://schemas.microsoft.com/office/drawing/2014/main" id="{F3578FF4-4C0A-4ABE-BE27-F08E900219B6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947" y="3274847"/>
            <a:ext cx="2468410" cy="3214974"/>
          </a:xfrm>
          <a:noFill/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137F936-CA3A-42F9-B460-D7009959224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32" y="6889129"/>
            <a:ext cx="2470143" cy="3221550"/>
          </a:xfrm>
          <a:noFill/>
        </p:spPr>
      </p:pic>
      <p:pic>
        <p:nvPicPr>
          <p:cNvPr id="56" name="Picture Placeholder 55">
            <a:extLst>
              <a:ext uri="{FF2B5EF4-FFF2-40B4-BE49-F238E27FC236}">
                <a16:creationId xmlns:a16="http://schemas.microsoft.com/office/drawing/2014/main" id="{27CF69A2-5792-4368-8D32-0A0F853BE7D8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105" y="6890551"/>
            <a:ext cx="2451963" cy="3200816"/>
          </a:xfrm>
          <a:noFill/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05EB352-C0BA-4093-8DC4-6E23FE1DF410}"/>
              </a:ext>
            </a:extLst>
          </p:cNvPr>
          <p:cNvSpPr txBox="1"/>
          <p:nvPr/>
        </p:nvSpPr>
        <p:spPr>
          <a:xfrm>
            <a:off x="4171562" y="3821985"/>
            <a:ext cx="258917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Effective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Nutrition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Education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1BDFD4E-B7CF-4FAB-A358-3A53497A07AE}"/>
              </a:ext>
            </a:extLst>
          </p:cNvPr>
          <p:cNvSpPr txBox="1"/>
          <p:nvPr/>
        </p:nvSpPr>
        <p:spPr>
          <a:xfrm>
            <a:off x="7925862" y="7461115"/>
            <a:ext cx="242925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Engage</a:t>
            </a:r>
          </a:p>
          <a:p>
            <a:pPr algn="ctr"/>
            <a:r>
              <a:rPr lang="en-GB" sz="4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Y</a:t>
            </a:r>
            <a:r>
              <a:rPr lang="en-US" sz="4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our </a:t>
            </a:r>
          </a:p>
          <a:p>
            <a:pPr algn="ctr"/>
            <a:r>
              <a:rPr lang="en-GB" sz="4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Audience</a:t>
            </a:r>
            <a:endParaRPr lang="en-US" sz="44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D377E0-D3A4-4335-9402-27F75DCBD1F8}"/>
              </a:ext>
            </a:extLst>
          </p:cNvPr>
          <p:cNvSpPr txBox="1"/>
          <p:nvPr/>
        </p:nvSpPr>
        <p:spPr>
          <a:xfrm>
            <a:off x="11462122" y="4160539"/>
            <a:ext cx="27188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Understand</a:t>
            </a:r>
            <a:br>
              <a:rPr lang="en-GB" sz="4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n-GB" sz="4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Evaluation</a:t>
            </a:r>
            <a:endParaRPr lang="en-US" sz="40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BF174BF-600E-4B1D-AA5D-8C7924445C43}"/>
              </a:ext>
            </a:extLst>
          </p:cNvPr>
          <p:cNvSpPr txBox="1"/>
          <p:nvPr/>
        </p:nvSpPr>
        <p:spPr>
          <a:xfrm>
            <a:off x="15362293" y="7438076"/>
            <a:ext cx="239636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Lesson</a:t>
            </a:r>
          </a:p>
          <a:p>
            <a:pPr algn="ctr"/>
            <a:r>
              <a:rPr lang="en-GB" sz="4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Planning</a:t>
            </a:r>
            <a:endParaRPr lang="en-US" sz="44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en-GB" sz="4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Checklist</a:t>
            </a:r>
            <a:endParaRPr lang="en-US" sz="44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77294"/>
            <a:ext cx="16459200" cy="17145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accent5"/>
                </a:solidFill>
                <a:latin typeface="Franklin Gothic Heavy" panose="020B0903020102020204" pitchFamily="34" charset="0"/>
              </a:rPr>
              <a:t>THE FOUR P’S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414864"/>
              </p:ext>
            </p:extLst>
          </p:nvPr>
        </p:nvGraphicFramePr>
        <p:xfrm>
          <a:off x="914400" y="2807677"/>
          <a:ext cx="16459200" cy="678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131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7689" y="0"/>
            <a:ext cx="11400311" cy="1028541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C8BAAD-1561-49B0-9E2E-4968F6A80F00}"/>
              </a:ext>
            </a:extLst>
          </p:cNvPr>
          <p:cNvSpPr txBox="1"/>
          <p:nvPr/>
        </p:nvSpPr>
        <p:spPr>
          <a:xfrm>
            <a:off x="1230091" y="1686408"/>
            <a:ext cx="4600104" cy="1200310"/>
          </a:xfrm>
          <a:prstGeom prst="rect">
            <a:avLst/>
          </a:prstGeom>
          <a:noFill/>
        </p:spPr>
        <p:txBody>
          <a:bodyPr wrap="square" lIns="182863" tIns="91431" rIns="182863" bIns="91431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accent1"/>
                </a:solidFill>
                <a:latin typeface="Franklin Gothic Heavy" panose="020B0903020102020204" pitchFamily="34" charset="0"/>
              </a:rPr>
              <a:t>PURPOSE</a:t>
            </a:r>
            <a:endParaRPr lang="id-ID" sz="6000" b="1">
              <a:solidFill>
                <a:schemeClr val="tx1">
                  <a:lumMod val="85000"/>
                  <a:lumOff val="1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F16CB-02DE-4B4E-A87F-47FF64F7E935}"/>
              </a:ext>
            </a:extLst>
          </p:cNvPr>
          <p:cNvSpPr txBox="1"/>
          <p:nvPr/>
        </p:nvSpPr>
        <p:spPr>
          <a:xfrm>
            <a:off x="1020417" y="3861606"/>
            <a:ext cx="5019452" cy="3631745"/>
          </a:xfrm>
          <a:prstGeom prst="rect">
            <a:avLst/>
          </a:prstGeom>
          <a:noFill/>
        </p:spPr>
        <p:txBody>
          <a:bodyPr wrap="square" lIns="182863" tIns="91431" rIns="182863" bIns="91431" rtlCol="0">
            <a:spAutoFit/>
          </a:bodyPr>
          <a:lstStyle/>
          <a:p>
            <a:pPr algn="ctr"/>
            <a:r>
              <a:rPr lang="en-GB" sz="3200" dirty="0">
                <a:latin typeface="Franklin Gothic Book" panose="020B0503020102020204" pitchFamily="34" charset="0"/>
                <a:ea typeface="PT Sans" panose="020B0503020203020204" pitchFamily="34" charset="0"/>
              </a:rPr>
              <a:t>The purpose of nutrition education is to empower participants to make educated decisions about the food they select everyday at every eating occasion. </a:t>
            </a:r>
            <a:endParaRPr lang="en-GB" sz="3200" dirty="0">
              <a:ea typeface="PT Sans" panose="020B0503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385470-2141-48CD-851F-EDFBD45FA753}"/>
              </a:ext>
            </a:extLst>
          </p:cNvPr>
          <p:cNvSpPr txBox="1"/>
          <p:nvPr/>
        </p:nvSpPr>
        <p:spPr>
          <a:xfrm>
            <a:off x="382273" y="2794385"/>
            <a:ext cx="6233680" cy="738646"/>
          </a:xfrm>
          <a:prstGeom prst="rect">
            <a:avLst/>
          </a:prstGeom>
          <a:noFill/>
        </p:spPr>
        <p:txBody>
          <a:bodyPr wrap="square" lIns="182863" tIns="91431" rIns="182863" bIns="91431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OF NUTRITION EDUCATION</a:t>
            </a:r>
            <a:endParaRPr lang="id-ID" sz="3600" b="1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688" y="-2"/>
            <a:ext cx="15428125" cy="102854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135471"/>
            <a:ext cx="7908105" cy="1172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4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83" y="29061"/>
            <a:ext cx="5897067" cy="102563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17198" y="0"/>
            <a:ext cx="3183294" cy="102854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382066" y="682326"/>
            <a:ext cx="11416511" cy="1246485"/>
          </a:xfrm>
          <a:prstGeom prst="rect">
            <a:avLst/>
          </a:prstGeom>
          <a:noFill/>
        </p:spPr>
        <p:txBody>
          <a:bodyPr wrap="square" lIns="137151" tIns="68575" rIns="137151" bIns="68575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tx2"/>
                </a:solidFill>
                <a:latin typeface="Franklin Gothic Heavy" panose="020B0903020102020204" pitchFamily="34" charset="0"/>
                <a:ea typeface="Montserrat" charset="0"/>
                <a:cs typeface="Montserrat" charset="0"/>
              </a:rPr>
              <a:t>Social Ecological Model</a:t>
            </a:r>
          </a:p>
        </p:txBody>
      </p:sp>
      <p:grpSp>
        <p:nvGrpSpPr>
          <p:cNvPr id="248" name="Group 247"/>
          <p:cNvGrpSpPr/>
          <p:nvPr/>
        </p:nvGrpSpPr>
        <p:grpSpPr>
          <a:xfrm>
            <a:off x="9261658" y="2629953"/>
            <a:ext cx="6575678" cy="1109107"/>
            <a:chOff x="1237829" y="1686830"/>
            <a:chExt cx="4383785" cy="739519"/>
          </a:xfrm>
        </p:grpSpPr>
        <p:sp>
          <p:nvSpPr>
            <p:cNvPr id="251" name="Text Placeholder 33"/>
            <p:cNvSpPr txBox="1">
              <a:spLocks/>
            </p:cNvSpPr>
            <p:nvPr/>
          </p:nvSpPr>
          <p:spPr>
            <a:xfrm>
              <a:off x="2214861" y="1686830"/>
              <a:ext cx="3406753" cy="425502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AU" sz="6000" b="1" dirty="0">
                  <a:solidFill>
                    <a:schemeClr val="accent4"/>
                  </a:solidFill>
                  <a:latin typeface="Franklin Gothic Medium" panose="020B0603020102020204" pitchFamily="34" charset="0"/>
                </a:rPr>
                <a:t>Individual</a:t>
              </a:r>
              <a:endParaRPr lang="en-AU" sz="2400" b="1" dirty="0">
                <a:solidFill>
                  <a:schemeClr val="accent4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1237829" y="1727275"/>
              <a:ext cx="699076" cy="69907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3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9265788" y="4548808"/>
            <a:ext cx="6575678" cy="1109107"/>
            <a:chOff x="1237829" y="3251632"/>
            <a:chExt cx="4383785" cy="739519"/>
          </a:xfrm>
        </p:grpSpPr>
        <p:sp>
          <p:nvSpPr>
            <p:cNvPr id="258" name="Text Placeholder 33"/>
            <p:cNvSpPr txBox="1">
              <a:spLocks/>
            </p:cNvSpPr>
            <p:nvPr/>
          </p:nvSpPr>
          <p:spPr>
            <a:xfrm>
              <a:off x="2214861" y="3251632"/>
              <a:ext cx="3406753" cy="425502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AU" sz="6000" b="1" dirty="0">
                  <a:solidFill>
                    <a:schemeClr val="accent5"/>
                  </a:solidFill>
                  <a:latin typeface="Franklin Gothic Medium" panose="020B0603020102020204" pitchFamily="34" charset="0"/>
                </a:rPr>
                <a:t>Interpersonal</a:t>
              </a:r>
              <a:endParaRPr lang="en-AU" sz="2400" b="1" dirty="0">
                <a:solidFill>
                  <a:schemeClr val="accent5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1237829" y="3292077"/>
              <a:ext cx="699076" cy="69907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3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9257528" y="6410783"/>
            <a:ext cx="7436134" cy="1109107"/>
            <a:chOff x="1237829" y="4816434"/>
            <a:chExt cx="4957422" cy="739519"/>
          </a:xfrm>
        </p:grpSpPr>
        <p:sp>
          <p:nvSpPr>
            <p:cNvPr id="265" name="Text Placeholder 33"/>
            <p:cNvSpPr txBox="1">
              <a:spLocks/>
            </p:cNvSpPr>
            <p:nvPr/>
          </p:nvSpPr>
          <p:spPr>
            <a:xfrm>
              <a:off x="2214861" y="4816434"/>
              <a:ext cx="3980390" cy="425502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AU" sz="6000" b="1" dirty="0">
                  <a:solidFill>
                    <a:schemeClr val="accent2"/>
                  </a:solidFill>
                  <a:latin typeface="Franklin Gothic Medium" panose="020B0603020102020204" pitchFamily="34" charset="0"/>
                </a:rPr>
                <a:t>Organization</a:t>
              </a:r>
              <a:endParaRPr lang="en-AU" sz="3200" b="1" dirty="0">
                <a:solidFill>
                  <a:schemeClr val="accent2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1237829" y="4856879"/>
              <a:ext cx="699076" cy="6990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3600" dirty="0">
                <a:solidFill>
                  <a:schemeClr val="accent2"/>
                </a:solidFill>
                <a:latin typeface="FontAwesome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263310" y="8247533"/>
            <a:ext cx="6575678" cy="1109107"/>
            <a:chOff x="1237829" y="3251632"/>
            <a:chExt cx="4383785" cy="739519"/>
          </a:xfrm>
        </p:grpSpPr>
        <p:sp>
          <p:nvSpPr>
            <p:cNvPr id="42" name="Text Placeholder 33"/>
            <p:cNvSpPr txBox="1">
              <a:spLocks/>
            </p:cNvSpPr>
            <p:nvPr/>
          </p:nvSpPr>
          <p:spPr>
            <a:xfrm>
              <a:off x="2214861" y="3251632"/>
              <a:ext cx="3406753" cy="425502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0000"/>
                </a:lnSpc>
                <a:spcBef>
                  <a:spcPts val="0"/>
                </a:spcBef>
                <a:buNone/>
              </a:pPr>
              <a:r>
                <a:rPr lang="en-AU" sz="6000" b="1" dirty="0">
                  <a:solidFill>
                    <a:schemeClr val="accent1"/>
                  </a:solidFill>
                  <a:latin typeface="Franklin Gothic Medium" panose="020B0603020102020204" pitchFamily="34" charset="0"/>
                </a:rPr>
                <a:t>Community</a:t>
              </a:r>
              <a:endParaRPr lang="en-AU" sz="3200" b="1" dirty="0">
                <a:solidFill>
                  <a:schemeClr val="accent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237829" y="3292077"/>
              <a:ext cx="699076" cy="6990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3600" dirty="0">
                <a:solidFill>
                  <a:schemeClr val="accent1"/>
                </a:solidFill>
                <a:latin typeface="FontAwesome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230" y="2846410"/>
            <a:ext cx="287470" cy="736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418" y="4780992"/>
            <a:ext cx="572540" cy="705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246" y="6651683"/>
            <a:ext cx="623177" cy="687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268" y="8519994"/>
            <a:ext cx="745132" cy="62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2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SNAP-Ed Training Guide">
      <a:dk1>
        <a:sysClr val="windowText" lastClr="000000"/>
      </a:dk1>
      <a:lt1>
        <a:sysClr val="window" lastClr="FFFFFF"/>
      </a:lt1>
      <a:dk2>
        <a:srgbClr val="153A5C"/>
      </a:dk2>
      <a:lt2>
        <a:srgbClr val="F3DFB3"/>
      </a:lt2>
      <a:accent1>
        <a:srgbClr val="19A8BB"/>
      </a:accent1>
      <a:accent2>
        <a:srgbClr val="F06044"/>
      </a:accent2>
      <a:accent3>
        <a:srgbClr val="DFAD3D"/>
      </a:accent3>
      <a:accent4>
        <a:srgbClr val="30A44E"/>
      </a:accent4>
      <a:accent5>
        <a:srgbClr val="153A5C"/>
      </a:accent5>
      <a:accent6>
        <a:srgbClr val="F9C0B5"/>
      </a:accent6>
      <a:hlink>
        <a:srgbClr val="19A8BB"/>
      </a:hlink>
      <a:folHlink>
        <a:srgbClr val="153A5C"/>
      </a:folHlink>
    </a:clrScheme>
    <a:fontScheme name="SNAP-Ed Training Guide">
      <a:majorFont>
        <a:latin typeface="Proxima Nova Extrabold"/>
        <a:ea typeface=""/>
        <a:cs typeface=""/>
      </a:majorFont>
      <a:minorFont>
        <a:latin typeface="Proxima Nov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SNAP-Ed Training Guide">
      <a:dk1>
        <a:sysClr val="windowText" lastClr="000000"/>
      </a:dk1>
      <a:lt1>
        <a:sysClr val="window" lastClr="FFFFFF"/>
      </a:lt1>
      <a:dk2>
        <a:srgbClr val="153A5C"/>
      </a:dk2>
      <a:lt2>
        <a:srgbClr val="F3DFB3"/>
      </a:lt2>
      <a:accent1>
        <a:srgbClr val="19A8BB"/>
      </a:accent1>
      <a:accent2>
        <a:srgbClr val="F06044"/>
      </a:accent2>
      <a:accent3>
        <a:srgbClr val="DFAD3D"/>
      </a:accent3>
      <a:accent4>
        <a:srgbClr val="30A44E"/>
      </a:accent4>
      <a:accent5>
        <a:srgbClr val="153A5C"/>
      </a:accent5>
      <a:accent6>
        <a:srgbClr val="F9C0B5"/>
      </a:accent6>
      <a:hlink>
        <a:srgbClr val="19A8BB"/>
      </a:hlink>
      <a:folHlink>
        <a:srgbClr val="153A5C"/>
      </a:folHlink>
    </a:clrScheme>
    <a:fontScheme name="SNAP-Ed Training Guide">
      <a:majorFont>
        <a:latin typeface="Proxima Nova Extrabold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1327</Words>
  <Application>Microsoft Office PowerPoint</Application>
  <PresentationFormat>Custom</PresentationFormat>
  <Paragraphs>322</Paragraphs>
  <Slides>46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4" baseType="lpstr">
      <vt:lpstr>Arial</vt:lpstr>
      <vt:lpstr>Calibri</vt:lpstr>
      <vt:lpstr>Courier New</vt:lpstr>
      <vt:lpstr>FontAwesome</vt:lpstr>
      <vt:lpstr>Franklin Gothic Book</vt:lpstr>
      <vt:lpstr>Franklin Gothic Demi</vt:lpstr>
      <vt:lpstr>Franklin Gothic Heavy</vt:lpstr>
      <vt:lpstr>Franklin Gothic Medium</vt:lpstr>
      <vt:lpstr>Montserrat</vt:lpstr>
      <vt:lpstr>Open Sans</vt:lpstr>
      <vt:lpstr>Proxima Nova</vt:lpstr>
      <vt:lpstr>Proxima Nova Extrabold</vt:lpstr>
      <vt:lpstr>PT Sans</vt:lpstr>
      <vt:lpstr>Raleway</vt:lpstr>
      <vt:lpstr>Roboto Condensed Light</vt:lpstr>
      <vt:lpstr>Source Sans Pro Light</vt:lpstr>
      <vt:lpstr>Тема Office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FOUR P’S</vt:lpstr>
      <vt:lpstr>PowerPoint Presentation</vt:lpstr>
      <vt:lpstr>PowerPoint Presentation</vt:lpstr>
      <vt:lpstr>PowerPoint Presentation</vt:lpstr>
      <vt:lpstr>EFFECTIVE NUTRITION EDUCATION</vt:lpstr>
      <vt:lpstr>PowerPoint Presentation</vt:lpstr>
      <vt:lpstr>PowerPoint Presentation</vt:lpstr>
      <vt:lpstr>PowerPoint Presentation</vt:lpstr>
      <vt:lpstr>KNOW YOUR AUDIENCE</vt:lpstr>
      <vt:lpstr>KNOW YOUR AUDIENCE</vt:lpstr>
      <vt:lpstr>KNOW YOUR AUDIENCE</vt:lpstr>
      <vt:lpstr>KNOW YOUR AUDIENCE</vt:lpstr>
      <vt:lpstr>KNOW YOUR AUDIENCE</vt:lpstr>
      <vt:lpstr>KNOW YOUR AUDIENCE</vt:lpstr>
      <vt:lpstr>PowerPoint Presentation</vt:lpstr>
      <vt:lpstr>TIME TO PRACTICE</vt:lpstr>
      <vt:lpstr>PowerPoint Presentation</vt:lpstr>
      <vt:lpstr>PowerPoint Presentation</vt:lpstr>
      <vt:lpstr>PowerPoint Presentation</vt:lpstr>
      <vt:lpstr>PowerPoint Presentation</vt:lpstr>
      <vt:lpstr>PLAN OR REVIEW YOUR EVALUATION</vt:lpstr>
      <vt:lpstr>PowerPoint Presentation</vt:lpstr>
      <vt:lpstr>PowerPoint Presentation</vt:lpstr>
      <vt:lpstr>PowerPoint Presentation</vt:lpstr>
      <vt:lpstr>PowerPoint Presentation</vt:lpstr>
      <vt:lpstr>COMMUNICATION</vt:lpstr>
      <vt:lpstr>COMMUNICATION</vt:lpstr>
      <vt:lpstr>MANAGING YOUR AUDIENCE</vt:lpstr>
      <vt:lpstr>MANAGING YOUR AUDIENCE</vt:lpstr>
      <vt:lpstr>MANAGING YOUR AUDIENCE </vt:lpstr>
      <vt:lpstr>PowerPoint Presentation</vt:lpstr>
      <vt:lpstr>PowerPoint Presentation</vt:lpstr>
      <vt:lpstr>PowerPoint Presentation</vt:lpstr>
      <vt:lpstr>PowerPoint Presentation</vt:lpstr>
      <vt:lpstr>PARTICIPANT GOAL SETTING</vt:lpstr>
      <vt:lpstr>AFTER THE LESSON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2018-08-27T18:17:22Z</dcterms:created>
  <dcterms:modified xsi:type="dcterms:W3CDTF">2018-09-19T16:10:44Z</dcterms:modified>
</cp:coreProperties>
</file>